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4" r:id="rId2"/>
    <p:sldId id="268" r:id="rId3"/>
    <p:sldId id="269" r:id="rId4"/>
    <p:sldId id="276" r:id="rId5"/>
    <p:sldId id="282" r:id="rId6"/>
    <p:sldId id="270" r:id="rId7"/>
    <p:sldId id="285" r:id="rId8"/>
    <p:sldId id="278" r:id="rId9"/>
    <p:sldId id="281" r:id="rId10"/>
    <p:sldId id="271" r:id="rId11"/>
    <p:sldId id="277" r:id="rId12"/>
    <p:sldId id="279" r:id="rId13"/>
    <p:sldId id="272" r:id="rId14"/>
    <p:sldId id="283" r:id="rId15"/>
    <p:sldId id="284" r:id="rId16"/>
    <p:sldId id="273" r:id="rId17"/>
    <p:sldId id="286"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7429"/>
    <a:srgbClr val="00A0A8"/>
    <a:srgbClr val="92D050"/>
    <a:srgbClr val="EAB936"/>
    <a:srgbClr val="E2B437"/>
    <a:srgbClr val="366B22"/>
    <a:srgbClr val="FD0101"/>
    <a:srgbClr val="FE0000"/>
    <a:srgbClr val="F80303"/>
    <a:srgbClr val="91C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1" autoAdjust="0"/>
    <p:restoredTop sz="94660"/>
  </p:normalViewPr>
  <p:slideViewPr>
    <p:cSldViewPr snapToGrid="0">
      <p:cViewPr varScale="1">
        <p:scale>
          <a:sx n="63" d="100"/>
          <a:sy n="63" d="100"/>
        </p:scale>
        <p:origin x="928"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7F023-23F0-43AE-BEA5-415ABAF88FE7}" type="datetimeFigureOut">
              <a:rPr lang="es-MX" smtClean="0"/>
              <a:t>22/01/2020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4AC2C-A2CA-44E2-9AA1-0DACE0748F20}" type="slidenum">
              <a:rPr lang="es-MX" smtClean="0"/>
              <a:t>‹Nº›</a:t>
            </a:fld>
            <a:endParaRPr lang="es-MX"/>
          </a:p>
        </p:txBody>
      </p:sp>
    </p:spTree>
    <p:extLst>
      <p:ext uri="{BB962C8B-B14F-4D97-AF65-F5344CB8AC3E}">
        <p14:creationId xmlns:p14="http://schemas.microsoft.com/office/powerpoint/2010/main" val="1688630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Nombre y gremio al que se pertenece</a:t>
            </a:r>
          </a:p>
        </p:txBody>
      </p:sp>
      <p:sp>
        <p:nvSpPr>
          <p:cNvPr id="4" name="Marcador de número de diapositiva 3"/>
          <p:cNvSpPr>
            <a:spLocks noGrp="1"/>
          </p:cNvSpPr>
          <p:nvPr>
            <p:ph type="sldNum" sz="quarter" idx="5"/>
          </p:nvPr>
        </p:nvSpPr>
        <p:spPr/>
        <p:txBody>
          <a:bodyPr/>
          <a:lstStyle/>
          <a:p>
            <a:fld id="{99B4AC2C-A2CA-44E2-9AA1-0DACE0748F20}" type="slidenum">
              <a:rPr lang="es-MX" smtClean="0"/>
              <a:t>2</a:t>
            </a:fld>
            <a:endParaRPr lang="es-MX"/>
          </a:p>
        </p:txBody>
      </p:sp>
    </p:spTree>
    <p:extLst>
      <p:ext uri="{BB962C8B-B14F-4D97-AF65-F5344CB8AC3E}">
        <p14:creationId xmlns:p14="http://schemas.microsoft.com/office/powerpoint/2010/main" val="85881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Sabemos que tener una buena comunicación es de gran importancia para que las personas puedan desarrollar sus actividades diarias, incluyendo al trabajo dentro de estas. El objetivo de este proyecto fue crear una aplicación que sirva como medio de contacto entre empresa y empleados que resultara confiable, simple y seguro.</a:t>
            </a:r>
          </a:p>
          <a:p>
            <a:endParaRPr lang="es-MX" dirty="0"/>
          </a:p>
        </p:txBody>
      </p:sp>
      <p:sp>
        <p:nvSpPr>
          <p:cNvPr id="4" name="Marcador de número de diapositiva 3"/>
          <p:cNvSpPr>
            <a:spLocks noGrp="1"/>
          </p:cNvSpPr>
          <p:nvPr>
            <p:ph type="sldNum" sz="quarter" idx="5"/>
          </p:nvPr>
        </p:nvSpPr>
        <p:spPr/>
        <p:txBody>
          <a:bodyPr/>
          <a:lstStyle/>
          <a:p>
            <a:fld id="{99B4AC2C-A2CA-44E2-9AA1-0DACE0748F20}" type="slidenum">
              <a:rPr lang="es-MX" smtClean="0"/>
              <a:t>3</a:t>
            </a:fld>
            <a:endParaRPr lang="es-MX"/>
          </a:p>
        </p:txBody>
      </p:sp>
    </p:spTree>
    <p:extLst>
      <p:ext uri="{BB962C8B-B14F-4D97-AF65-F5344CB8AC3E}">
        <p14:creationId xmlns:p14="http://schemas.microsoft.com/office/powerpoint/2010/main" val="17080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comunicación se da por medio de los ávidos (</a:t>
            </a:r>
            <a:r>
              <a:rPr lang="es-MX" dirty="0" err="1"/>
              <a:t>Epresa</a:t>
            </a:r>
            <a:r>
              <a:rPr lang="es-MX" dirty="0"/>
              <a:t>-&gt;Empleado) y por Asistencias y Reportes (Empleado-&gt;Empresa)</a:t>
            </a:r>
          </a:p>
          <a:p>
            <a:r>
              <a:rPr lang="es-MX" dirty="0"/>
              <a:t>Flujo de la aplicación: Registro-&gt;</a:t>
            </a:r>
            <a:r>
              <a:rPr lang="es-MX" dirty="0" err="1"/>
              <a:t>Login</a:t>
            </a:r>
            <a:r>
              <a:rPr lang="es-MX" dirty="0"/>
              <a:t>-&gt;Registrar Asistencia o Registrar Reportes o Consultar Avisos.</a:t>
            </a:r>
          </a:p>
        </p:txBody>
      </p:sp>
      <p:sp>
        <p:nvSpPr>
          <p:cNvPr id="4" name="Marcador de número de diapositiva 3"/>
          <p:cNvSpPr>
            <a:spLocks noGrp="1"/>
          </p:cNvSpPr>
          <p:nvPr>
            <p:ph type="sldNum" sz="quarter" idx="5"/>
          </p:nvPr>
        </p:nvSpPr>
        <p:spPr/>
        <p:txBody>
          <a:bodyPr/>
          <a:lstStyle/>
          <a:p>
            <a:fld id="{99B4AC2C-A2CA-44E2-9AA1-0DACE0748F20}" type="slidenum">
              <a:rPr lang="es-MX" smtClean="0"/>
              <a:t>4</a:t>
            </a:fld>
            <a:endParaRPr lang="es-MX"/>
          </a:p>
        </p:txBody>
      </p:sp>
    </p:spTree>
    <p:extLst>
      <p:ext uri="{BB962C8B-B14F-4D97-AF65-F5344CB8AC3E}">
        <p14:creationId xmlns:p14="http://schemas.microsoft.com/office/powerpoint/2010/main" val="387807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Libertad: Libertad creativa ya que no es una aplicación tan común como una tienda o una agenda, se puede realizar mayor número de aportaciones personales.</a:t>
            </a:r>
          </a:p>
          <a:p>
            <a:r>
              <a:rPr lang="es-MX" dirty="0"/>
              <a:t>Potencial: Se considero que sería más probable dar continuidad a un proyecto de este tipo en la empresa.</a:t>
            </a:r>
          </a:p>
          <a:p>
            <a:r>
              <a:rPr lang="es-MX" dirty="0"/>
              <a:t>Dificultad: Se realizó un análisis con base en los conocimientos y el tiempo con el que se contaba y se llegó a la conclusión de que esta sería la mejor opción.</a:t>
            </a:r>
          </a:p>
        </p:txBody>
      </p:sp>
      <p:sp>
        <p:nvSpPr>
          <p:cNvPr id="4" name="Marcador de número de diapositiva 3"/>
          <p:cNvSpPr>
            <a:spLocks noGrp="1"/>
          </p:cNvSpPr>
          <p:nvPr>
            <p:ph type="sldNum" sz="quarter" idx="5"/>
          </p:nvPr>
        </p:nvSpPr>
        <p:spPr/>
        <p:txBody>
          <a:bodyPr/>
          <a:lstStyle/>
          <a:p>
            <a:fld id="{99B4AC2C-A2CA-44E2-9AA1-0DACE0748F20}" type="slidenum">
              <a:rPr lang="es-MX" smtClean="0"/>
              <a:t>5</a:t>
            </a:fld>
            <a:endParaRPr lang="es-MX"/>
          </a:p>
        </p:txBody>
      </p:sp>
    </p:spTree>
    <p:extLst>
      <p:ext uri="{BB962C8B-B14F-4D97-AF65-F5344CB8AC3E}">
        <p14:creationId xmlns:p14="http://schemas.microsoft.com/office/powerpoint/2010/main" val="4201875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La arquitectura que se implemento esta basada en la forma de trabajar que se tiene en el banco donde Servicios actúa como intermediario entre los clientes (en este caso los móviles) y aquellos periféricos que brindan la información y almacenan los datos.</a:t>
            </a:r>
          </a:p>
          <a:p>
            <a:endParaRPr lang="es-MX" dirty="0"/>
          </a:p>
        </p:txBody>
      </p:sp>
      <p:sp>
        <p:nvSpPr>
          <p:cNvPr id="4" name="Marcador de número de diapositiva 3"/>
          <p:cNvSpPr>
            <a:spLocks noGrp="1"/>
          </p:cNvSpPr>
          <p:nvPr>
            <p:ph type="sldNum" sz="quarter" idx="5"/>
          </p:nvPr>
        </p:nvSpPr>
        <p:spPr/>
        <p:txBody>
          <a:bodyPr/>
          <a:lstStyle/>
          <a:p>
            <a:fld id="{99B4AC2C-A2CA-44E2-9AA1-0DACE0748F20}" type="slidenum">
              <a:rPr lang="es-MX" smtClean="0"/>
              <a:t>8</a:t>
            </a:fld>
            <a:endParaRPr lang="es-MX"/>
          </a:p>
        </p:txBody>
      </p:sp>
    </p:spTree>
    <p:extLst>
      <p:ext uri="{BB962C8B-B14F-4D97-AF65-F5344CB8AC3E}">
        <p14:creationId xmlns:p14="http://schemas.microsoft.com/office/powerpoint/2010/main" val="340415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Se utilizó Docker para permitirnos tener ambientes de desarrollo y pruebas permitiendo así que el equipo pudiera avanzar sin contratiempos causados por otros gremios.</a:t>
            </a:r>
          </a:p>
          <a:p>
            <a:endParaRPr lang="es-MX" dirty="0"/>
          </a:p>
        </p:txBody>
      </p:sp>
      <p:sp>
        <p:nvSpPr>
          <p:cNvPr id="4" name="Marcador de número de diapositiva 3"/>
          <p:cNvSpPr>
            <a:spLocks noGrp="1"/>
          </p:cNvSpPr>
          <p:nvPr>
            <p:ph type="sldNum" sz="quarter" idx="5"/>
          </p:nvPr>
        </p:nvSpPr>
        <p:spPr/>
        <p:txBody>
          <a:bodyPr/>
          <a:lstStyle/>
          <a:p>
            <a:fld id="{99B4AC2C-A2CA-44E2-9AA1-0DACE0748F20}" type="slidenum">
              <a:rPr lang="es-MX" smtClean="0"/>
              <a:t>9</a:t>
            </a:fld>
            <a:endParaRPr lang="es-MX"/>
          </a:p>
        </p:txBody>
      </p:sp>
    </p:spTree>
    <p:extLst>
      <p:ext uri="{BB962C8B-B14F-4D97-AF65-F5344CB8AC3E}">
        <p14:creationId xmlns:p14="http://schemas.microsoft.com/office/powerpoint/2010/main" val="4268390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22.01.2020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22.01.2020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22.01.2020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22.01.2020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22.01.2020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22.01.2020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22.01.2020</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22.01.2020</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22.01.2020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22.01.2020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22.01.2020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‹Nº›</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22.01.2020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‹Nº›</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2.png"/><Relationship Id="rId5" Type="http://schemas.openxmlformats.org/officeDocument/2006/relationships/image" Target="../media/image4.png"/><Relationship Id="rId10"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 Id="rId1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png"/><Relationship Id="rId5" Type="http://schemas.openxmlformats.org/officeDocument/2006/relationships/image" Target="../media/image3.png"/><Relationship Id="rId10" Type="http://schemas.openxmlformats.org/officeDocument/2006/relationships/image" Target="../media/image22.svg"/><Relationship Id="rId4" Type="http://schemas.openxmlformats.org/officeDocument/2006/relationships/image" Target="../media/image2.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image" Target="../media/image1.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0.jpg"/><Relationship Id="rId5" Type="http://schemas.openxmlformats.org/officeDocument/2006/relationships/image" Target="../media/image3.png"/><Relationship Id="rId10" Type="http://schemas.openxmlformats.org/officeDocument/2006/relationships/image" Target="../media/image29.jpg"/><Relationship Id="rId4" Type="http://schemas.openxmlformats.org/officeDocument/2006/relationships/image" Target="../media/image2.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183525"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49088"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79793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20388"/>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55382"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err="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18656"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61" name="TextBox 12">
            <a:extLst>
              <a:ext uri="{FF2B5EF4-FFF2-40B4-BE49-F238E27FC236}">
                <a16:creationId xmlns:a16="http://schemas.microsoft.com/office/drawing/2014/main" id="{E4093710-461F-4E43-BFBB-82846B3648B8}"/>
              </a:ext>
            </a:extLst>
          </p:cNvPr>
          <p:cNvSpPr txBox="1"/>
          <p:nvPr/>
        </p:nvSpPr>
        <p:spPr>
          <a:xfrm>
            <a:off x="4540309" y="4406413"/>
            <a:ext cx="6864029" cy="646331"/>
          </a:xfrm>
          <a:prstGeom prst="rect">
            <a:avLst/>
          </a:prstGeom>
          <a:noFill/>
        </p:spPr>
        <p:txBody>
          <a:bodyPr wrap="square" rtlCol="0">
            <a:spAutoFit/>
          </a:bodyPr>
          <a:lstStyle/>
          <a:p>
            <a:pPr algn="ctr"/>
            <a:r>
              <a:rPr lang="es-MX" sz="3600" dirty="0">
                <a:solidFill>
                  <a:schemeClr val="accent6">
                    <a:lumMod val="50000"/>
                  </a:schemeClr>
                </a:solidFill>
                <a:latin typeface="Tw Cen MT" panose="020B0602020104020603" pitchFamily="34" charset="0"/>
              </a:rPr>
              <a:t>Semillero</a:t>
            </a:r>
            <a:r>
              <a:rPr lang="en-US" sz="3600" dirty="0">
                <a:solidFill>
                  <a:schemeClr val="accent6">
                    <a:lumMod val="50000"/>
                  </a:schemeClr>
                </a:solidFill>
                <a:latin typeface="Tw Cen MT" panose="020B0602020104020603" pitchFamily="34" charset="0"/>
              </a:rPr>
              <a:t> de </a:t>
            </a:r>
            <a:r>
              <a:rPr lang="es-MX" sz="3600" dirty="0">
                <a:solidFill>
                  <a:schemeClr val="accent6">
                    <a:lumMod val="50000"/>
                  </a:schemeClr>
                </a:solidFill>
                <a:latin typeface="Tw Cen MT" panose="020B0602020104020603" pitchFamily="34" charset="0"/>
              </a:rPr>
              <a:t>talento</a:t>
            </a:r>
            <a:r>
              <a:rPr lang="en-US" sz="3600" dirty="0">
                <a:solidFill>
                  <a:schemeClr val="accent6">
                    <a:lumMod val="50000"/>
                  </a:schemeClr>
                </a:solidFill>
                <a:latin typeface="Tw Cen MT" panose="020B0602020104020603" pitchFamily="34" charset="0"/>
              </a:rPr>
              <a:t>: Banca Digital</a:t>
            </a:r>
          </a:p>
        </p:txBody>
      </p:sp>
      <p:grpSp>
        <p:nvGrpSpPr>
          <p:cNvPr id="62" name="Grupo 61">
            <a:extLst>
              <a:ext uri="{FF2B5EF4-FFF2-40B4-BE49-F238E27FC236}">
                <a16:creationId xmlns:a16="http://schemas.microsoft.com/office/drawing/2014/main" id="{9E6B6E13-BC97-4CF0-8A91-4F2194E89E44}"/>
              </a:ext>
            </a:extLst>
          </p:cNvPr>
          <p:cNvGrpSpPr/>
          <p:nvPr/>
        </p:nvGrpSpPr>
        <p:grpSpPr>
          <a:xfrm>
            <a:off x="5496963" y="5148969"/>
            <a:ext cx="4845684" cy="451824"/>
            <a:chOff x="4025723" y="4548276"/>
            <a:chExt cx="4845684" cy="451824"/>
          </a:xfrm>
        </p:grpSpPr>
        <p:grpSp>
          <p:nvGrpSpPr>
            <p:cNvPr id="63" name="Group 4">
              <a:extLst>
                <a:ext uri="{FF2B5EF4-FFF2-40B4-BE49-F238E27FC236}">
                  <a16:creationId xmlns:a16="http://schemas.microsoft.com/office/drawing/2014/main" id="{74B30814-0198-4AEF-87F4-DE866F55446D}"/>
                </a:ext>
              </a:extLst>
            </p:cNvPr>
            <p:cNvGrpSpPr/>
            <p:nvPr/>
          </p:nvGrpSpPr>
          <p:grpSpPr>
            <a:xfrm>
              <a:off x="4025723" y="4548276"/>
              <a:ext cx="4112437" cy="451824"/>
              <a:chOff x="4679586" y="878988"/>
              <a:chExt cx="1745757" cy="190500"/>
            </a:xfrm>
          </p:grpSpPr>
          <p:sp>
            <p:nvSpPr>
              <p:cNvPr id="65" name="Oval 5">
                <a:extLst>
                  <a:ext uri="{FF2B5EF4-FFF2-40B4-BE49-F238E27FC236}">
                    <a16:creationId xmlns:a16="http://schemas.microsoft.com/office/drawing/2014/main" id="{73A6D546-5608-4181-93F4-28858AB0AE1A}"/>
                  </a:ext>
                </a:extLst>
              </p:cNvPr>
              <p:cNvSpPr/>
              <p:nvPr/>
            </p:nvSpPr>
            <p:spPr>
              <a:xfrm>
                <a:off x="4679586" y="878988"/>
                <a:ext cx="190500" cy="1905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
                <a:extLst>
                  <a:ext uri="{FF2B5EF4-FFF2-40B4-BE49-F238E27FC236}">
                    <a16:creationId xmlns:a16="http://schemas.microsoft.com/office/drawing/2014/main" id="{CFEB7D55-A470-4020-93F9-A1CE2449E949}"/>
                  </a:ext>
                </a:extLst>
              </p:cNvPr>
              <p:cNvSpPr/>
              <p:nvPr/>
            </p:nvSpPr>
            <p:spPr>
              <a:xfrm>
                <a:off x="4990736" y="878988"/>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7">
                <a:extLst>
                  <a:ext uri="{FF2B5EF4-FFF2-40B4-BE49-F238E27FC236}">
                    <a16:creationId xmlns:a16="http://schemas.microsoft.com/office/drawing/2014/main" id="{119F04B6-C4DE-409B-A144-0EE4E59085E2}"/>
                  </a:ext>
                </a:extLst>
              </p:cNvPr>
              <p:cNvSpPr/>
              <p:nvPr/>
            </p:nvSpPr>
            <p:spPr>
              <a:xfrm>
                <a:off x="5301522" y="878988"/>
                <a:ext cx="190500" cy="1905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8">
                <a:extLst>
                  <a:ext uri="{FF2B5EF4-FFF2-40B4-BE49-F238E27FC236}">
                    <a16:creationId xmlns:a16="http://schemas.microsoft.com/office/drawing/2014/main" id="{3C23386D-E437-45FB-8D5B-CE866C5F6074}"/>
                  </a:ext>
                </a:extLst>
              </p:cNvPr>
              <p:cNvSpPr/>
              <p:nvPr/>
            </p:nvSpPr>
            <p:spPr>
              <a:xfrm>
                <a:off x="5612308" y="878988"/>
                <a:ext cx="190500" cy="190500"/>
              </a:xfrm>
              <a:prstGeom prst="ellipse">
                <a:avLst/>
              </a:prstGeom>
              <a:solidFill>
                <a:srgbClr val="366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9">
                <a:extLst>
                  <a:ext uri="{FF2B5EF4-FFF2-40B4-BE49-F238E27FC236}">
                    <a16:creationId xmlns:a16="http://schemas.microsoft.com/office/drawing/2014/main" id="{D4CA1605-5E05-4B1B-A8B9-17DFAB1D41B5}"/>
                  </a:ext>
                </a:extLst>
              </p:cNvPr>
              <p:cNvSpPr/>
              <p:nvPr/>
            </p:nvSpPr>
            <p:spPr>
              <a:xfrm>
                <a:off x="5923575" y="878988"/>
                <a:ext cx="190500" cy="1905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10">
                <a:extLst>
                  <a:ext uri="{FF2B5EF4-FFF2-40B4-BE49-F238E27FC236}">
                    <a16:creationId xmlns:a16="http://schemas.microsoft.com/office/drawing/2014/main" id="{A2DD6B7F-444B-4F2F-8558-C2A415F88B84}"/>
                  </a:ext>
                </a:extLst>
              </p:cNvPr>
              <p:cNvSpPr/>
              <p:nvPr/>
            </p:nvSpPr>
            <p:spPr>
              <a:xfrm>
                <a:off x="6234843" y="878988"/>
                <a:ext cx="190500" cy="1905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Oval 10">
              <a:extLst>
                <a:ext uri="{FF2B5EF4-FFF2-40B4-BE49-F238E27FC236}">
                  <a16:creationId xmlns:a16="http://schemas.microsoft.com/office/drawing/2014/main" id="{888C1214-7BAC-4D58-B6C0-89CB468EE078}"/>
                </a:ext>
              </a:extLst>
            </p:cNvPr>
            <p:cNvSpPr/>
            <p:nvPr/>
          </p:nvSpPr>
          <p:spPr>
            <a:xfrm>
              <a:off x="8422651" y="4548276"/>
              <a:ext cx="448756" cy="451824"/>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Gráfico 2">
            <a:extLst>
              <a:ext uri="{FF2B5EF4-FFF2-40B4-BE49-F238E27FC236}">
                <a16:creationId xmlns:a16="http://schemas.microsoft.com/office/drawing/2014/main" id="{A6D1D0E0-34F7-4BFD-8957-1CD8E7B05C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548" y="659375"/>
            <a:ext cx="2481553" cy="3547161"/>
          </a:xfrm>
          <a:prstGeom prst="rect">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131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6" name="Título 31">
            <a:extLst>
              <a:ext uri="{FF2B5EF4-FFF2-40B4-BE49-F238E27FC236}">
                <a16:creationId xmlns:a16="http://schemas.microsoft.com/office/drawing/2014/main" id="{8FB015E6-4000-43E4-ACF6-7A55BCD775F5}"/>
              </a:ext>
            </a:extLst>
          </p:cNvPr>
          <p:cNvSpPr txBox="1">
            <a:spLocks/>
          </p:cNvSpPr>
          <p:nvPr/>
        </p:nvSpPr>
        <p:spPr>
          <a:xfrm>
            <a:off x="1766804" y="252603"/>
            <a:ext cx="812343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FF0000"/>
                </a:solidFill>
                <a:latin typeface="Tw Cen MT" panose="020B0602020104020603" pitchFamily="34" charset="0"/>
              </a:rPr>
              <a:t>Servicios expuestos: 11</a:t>
            </a:r>
          </a:p>
        </p:txBody>
      </p:sp>
      <p:pic>
        <p:nvPicPr>
          <p:cNvPr id="37" name="Imagen 36" descr="Imagen que contiene objeto, botiquín de primeros auxilios, reloj&#10;&#10;Descripción generada automáticamente">
            <a:extLst>
              <a:ext uri="{FF2B5EF4-FFF2-40B4-BE49-F238E27FC236}">
                <a16:creationId xmlns:a16="http://schemas.microsoft.com/office/drawing/2014/main" id="{ADF740DE-ACD8-4770-AEFE-844A82BA51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3198" y="2214351"/>
            <a:ext cx="3127439" cy="3127439"/>
          </a:xfrm>
          <a:prstGeom prst="rect">
            <a:avLst/>
          </a:prstGeom>
        </p:spPr>
      </p:pic>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24119"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131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3" name="Título 31">
            <a:extLst>
              <a:ext uri="{FF2B5EF4-FFF2-40B4-BE49-F238E27FC236}">
                <a16:creationId xmlns:a16="http://schemas.microsoft.com/office/drawing/2014/main" id="{9B07722A-5C77-43D3-95A3-A2A860036411}"/>
              </a:ext>
            </a:extLst>
          </p:cNvPr>
          <p:cNvSpPr txBox="1">
            <a:spLocks/>
          </p:cNvSpPr>
          <p:nvPr/>
        </p:nvSpPr>
        <p:spPr>
          <a:xfrm>
            <a:off x="1206347" y="105104"/>
            <a:ext cx="3264042"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FF0000"/>
                </a:solidFill>
                <a:latin typeface="Tw Cen MT" panose="020B0602020104020603" pitchFamily="34" charset="0"/>
              </a:rPr>
              <a:t>Métricas</a:t>
            </a:r>
          </a:p>
        </p:txBody>
      </p:sp>
      <p:pic>
        <p:nvPicPr>
          <p:cNvPr id="34" name="Imagen 33" descr="Captura de pantalla de un celular&#10;&#10;Descripción generada automáticamente">
            <a:extLst>
              <a:ext uri="{FF2B5EF4-FFF2-40B4-BE49-F238E27FC236}">
                <a16:creationId xmlns:a16="http://schemas.microsoft.com/office/drawing/2014/main" id="{AB2A1565-BCC6-4216-9432-986E50DD945E}"/>
              </a:ext>
            </a:extLst>
          </p:cNvPr>
          <p:cNvPicPr>
            <a:picLocks noChangeAspect="1"/>
          </p:cNvPicPr>
          <p:nvPr/>
        </p:nvPicPr>
        <p:blipFill rotWithShape="1">
          <a:blip r:embed="rId8">
            <a:extLst>
              <a:ext uri="{28A0092B-C50C-407E-A947-70E740481C1C}">
                <a14:useLocalDpi xmlns:a14="http://schemas.microsoft.com/office/drawing/2010/main" val="0"/>
              </a:ext>
            </a:extLst>
          </a:blip>
          <a:srcRect t="993" r="5368" b="38339"/>
          <a:stretch/>
        </p:blipFill>
        <p:spPr>
          <a:xfrm>
            <a:off x="1439995" y="1728000"/>
            <a:ext cx="7729266" cy="4104000"/>
          </a:xfrm>
          <a:prstGeom prst="rect">
            <a:avLst/>
          </a:prstGeom>
        </p:spPr>
      </p:pic>
    </p:spTree>
    <p:extLst>
      <p:ext uri="{BB962C8B-B14F-4D97-AF65-F5344CB8AC3E}">
        <p14:creationId xmlns:p14="http://schemas.microsoft.com/office/powerpoint/2010/main" val="1682070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131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3" name="Título 31">
            <a:extLst>
              <a:ext uri="{FF2B5EF4-FFF2-40B4-BE49-F238E27FC236}">
                <a16:creationId xmlns:a16="http://schemas.microsoft.com/office/drawing/2014/main" id="{9B07722A-5C77-43D3-95A3-A2A860036411}"/>
              </a:ext>
            </a:extLst>
          </p:cNvPr>
          <p:cNvSpPr txBox="1">
            <a:spLocks/>
          </p:cNvSpPr>
          <p:nvPr/>
        </p:nvSpPr>
        <p:spPr>
          <a:xfrm>
            <a:off x="1206347" y="105104"/>
            <a:ext cx="3264042"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FF0000"/>
                </a:solidFill>
                <a:latin typeface="Tw Cen MT" panose="020B0602020104020603" pitchFamily="34" charset="0"/>
              </a:rPr>
              <a:t>Métricas</a:t>
            </a:r>
          </a:p>
        </p:txBody>
      </p:sp>
      <p:pic>
        <p:nvPicPr>
          <p:cNvPr id="34" name="Imagen 33">
            <a:extLst>
              <a:ext uri="{FF2B5EF4-FFF2-40B4-BE49-F238E27FC236}">
                <a16:creationId xmlns:a16="http://schemas.microsoft.com/office/drawing/2014/main" id="{AB2A1565-BCC6-4216-9432-986E50DD945E}"/>
              </a:ext>
            </a:extLst>
          </p:cNvPr>
          <p:cNvPicPr>
            <a:picLocks noChangeAspect="1"/>
          </p:cNvPicPr>
          <p:nvPr/>
        </p:nvPicPr>
        <p:blipFill rotWithShape="1">
          <a:blip r:embed="rId8">
            <a:extLst>
              <a:ext uri="{28A0092B-C50C-407E-A947-70E740481C1C}">
                <a14:useLocalDpi xmlns:a14="http://schemas.microsoft.com/office/drawing/2010/main" val="0"/>
              </a:ext>
            </a:extLst>
          </a:blip>
          <a:srcRect r="7230" b="37708"/>
          <a:stretch/>
        </p:blipFill>
        <p:spPr>
          <a:xfrm>
            <a:off x="1439996" y="1728000"/>
            <a:ext cx="7724917" cy="4140000"/>
          </a:xfrm>
          <a:prstGeom prst="rect">
            <a:avLst/>
          </a:prstGeom>
        </p:spPr>
      </p:pic>
    </p:spTree>
    <p:extLst>
      <p:ext uri="{BB962C8B-B14F-4D97-AF65-F5344CB8AC3E}">
        <p14:creationId xmlns:p14="http://schemas.microsoft.com/office/powerpoint/2010/main" val="31368553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pic>
        <p:nvPicPr>
          <p:cNvPr id="37" name="Picture 2" descr="C:\Users\User\Downloads\relational.png">
            <a:extLst>
              <a:ext uri="{FF2B5EF4-FFF2-40B4-BE49-F238E27FC236}">
                <a16:creationId xmlns:a16="http://schemas.microsoft.com/office/drawing/2014/main" id="{9487A4F4-55F5-40DE-95D0-94BD6F8397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6177" y="3838357"/>
            <a:ext cx="2090770" cy="2090770"/>
          </a:xfrm>
          <a:prstGeom prst="rect">
            <a:avLst/>
          </a:prstGeom>
          <a:noFill/>
          <a:extLst>
            <a:ext uri="{909E8E84-426E-40DD-AFC4-6F175D3DCCD1}">
              <a14:hiddenFill xmlns:a14="http://schemas.microsoft.com/office/drawing/2010/main">
                <a:solidFill>
                  <a:srgbClr val="FFFFFF"/>
                </a:solidFill>
              </a14:hiddenFill>
            </a:ext>
          </a:extLst>
        </p:spPr>
      </p:pic>
      <p:sp>
        <p:nvSpPr>
          <p:cNvPr id="38" name="Título 31">
            <a:extLst>
              <a:ext uri="{FF2B5EF4-FFF2-40B4-BE49-F238E27FC236}">
                <a16:creationId xmlns:a16="http://schemas.microsoft.com/office/drawing/2014/main" id="{033B6D69-F575-43B0-A589-4E0D4F97FAEB}"/>
              </a:ext>
            </a:extLst>
          </p:cNvPr>
          <p:cNvSpPr txBox="1">
            <a:spLocks/>
          </p:cNvSpPr>
          <p:nvPr/>
        </p:nvSpPr>
        <p:spPr>
          <a:xfrm>
            <a:off x="2148562" y="180963"/>
            <a:ext cx="6763359"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92D050"/>
                </a:solidFill>
                <a:latin typeface="Tw Cen MT" panose="020B0602020104020603" pitchFamily="34" charset="0"/>
              </a:rPr>
              <a:t>Tecnologías usadas</a:t>
            </a:r>
          </a:p>
        </p:txBody>
      </p:sp>
      <p:pic>
        <p:nvPicPr>
          <p:cNvPr id="3" name="Imagen 2" descr="Imagen que contiene dibujo&#10;&#10;Descripción generada automáticamente">
            <a:extLst>
              <a:ext uri="{FF2B5EF4-FFF2-40B4-BE49-F238E27FC236}">
                <a16:creationId xmlns:a16="http://schemas.microsoft.com/office/drawing/2014/main" id="{DD7C7303-4272-4D4F-93DE-6E343B00467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6902" y="1406219"/>
            <a:ext cx="3420884" cy="2053470"/>
          </a:xfrm>
          <a:prstGeom prst="rect">
            <a:avLst/>
          </a:prstGeom>
        </p:spPr>
      </p:pic>
      <p:pic>
        <p:nvPicPr>
          <p:cNvPr id="41" name="Picture 2" descr="Related image">
            <a:extLst>
              <a:ext uri="{FF2B5EF4-FFF2-40B4-BE49-F238E27FC236}">
                <a16:creationId xmlns:a16="http://schemas.microsoft.com/office/drawing/2014/main" id="{4D787651-E715-47CF-B7AC-A4191B022C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19466" y="1497846"/>
            <a:ext cx="1870216" cy="187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ppt_w</p:attrName>
                                        </p:attrNameLst>
                                      </p:cBhvr>
                                      <p:tavLst>
                                        <p:tav tm="0" fmla="#ppt_w*sin(2.5*pi*$)">
                                          <p:val>
                                            <p:fltVal val="0"/>
                                          </p:val>
                                        </p:tav>
                                        <p:tav tm="100000">
                                          <p:val>
                                            <p:fltVal val="1"/>
                                          </p:val>
                                        </p:tav>
                                      </p:tavLst>
                                    </p:anim>
                                    <p:anim calcmode="lin" valueType="num">
                                      <p:cBhvr>
                                        <p:cTn id="15" dur="1000" fill="hold"/>
                                        <p:tgtEl>
                                          <p:spTgt spid="41"/>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45"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ppt_w</p:attrName>
                                        </p:attrNameLst>
                                      </p:cBhvr>
                                      <p:tavLst>
                                        <p:tav tm="0" fmla="#ppt_w*sin(2.5*pi*$)">
                                          <p:val>
                                            <p:fltVal val="0"/>
                                          </p:val>
                                        </p:tav>
                                        <p:tav tm="100000">
                                          <p:val>
                                            <p:fltVal val="1"/>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childTnLst>
                                </p:cTn>
                              </p:par>
                            </p:childTnLst>
                          </p:cTn>
                        </p:par>
                        <p:par>
                          <p:cTn id="22" fill="hold">
                            <p:stCondLst>
                              <p:cond delay="2500"/>
                            </p:stCondLst>
                            <p:childTnLst>
                              <p:par>
                                <p:cTn id="23" presetID="45"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ppt_w</p:attrName>
                                        </p:attrNameLst>
                                      </p:cBhvr>
                                      <p:tavLst>
                                        <p:tav tm="0" fmla="#ppt_w*sin(2.5*pi*$)">
                                          <p:val>
                                            <p:fltVal val="0"/>
                                          </p:val>
                                        </p:tav>
                                        <p:tav tm="100000">
                                          <p:val>
                                            <p:fltVal val="1"/>
                                          </p:val>
                                        </p:tav>
                                      </p:tavLst>
                                    </p:anim>
                                    <p:anim calcmode="lin" valueType="num">
                                      <p:cBhvr>
                                        <p:cTn id="27" dur="10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8" name="Título 31">
            <a:extLst>
              <a:ext uri="{FF2B5EF4-FFF2-40B4-BE49-F238E27FC236}">
                <a16:creationId xmlns:a16="http://schemas.microsoft.com/office/drawing/2014/main" id="{033B6D69-F575-43B0-A589-4E0D4F97FAEB}"/>
              </a:ext>
            </a:extLst>
          </p:cNvPr>
          <p:cNvSpPr txBox="1">
            <a:spLocks/>
          </p:cNvSpPr>
          <p:nvPr/>
        </p:nvSpPr>
        <p:spPr>
          <a:xfrm>
            <a:off x="2148562" y="180963"/>
            <a:ext cx="6763359"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6600" dirty="0">
                <a:solidFill>
                  <a:srgbClr val="92D050"/>
                </a:solidFill>
                <a:latin typeface="Tw Cen MT" panose="020B0602020104020603" pitchFamily="34" charset="0"/>
              </a:rPr>
              <a:t>Arquitectura MVP</a:t>
            </a:r>
          </a:p>
        </p:txBody>
      </p:sp>
      <p:grpSp>
        <p:nvGrpSpPr>
          <p:cNvPr id="49" name="Grupo 48">
            <a:extLst>
              <a:ext uri="{FF2B5EF4-FFF2-40B4-BE49-F238E27FC236}">
                <a16:creationId xmlns:a16="http://schemas.microsoft.com/office/drawing/2014/main" id="{1FECDEA2-7041-44B0-A7AF-72BD70164408}"/>
              </a:ext>
            </a:extLst>
          </p:cNvPr>
          <p:cNvGrpSpPr/>
          <p:nvPr/>
        </p:nvGrpSpPr>
        <p:grpSpPr>
          <a:xfrm>
            <a:off x="2057167" y="1359101"/>
            <a:ext cx="6787855" cy="4837939"/>
            <a:chOff x="971600" y="476672"/>
            <a:chExt cx="7200800" cy="5250225"/>
          </a:xfrm>
        </p:grpSpPr>
        <p:sp>
          <p:nvSpPr>
            <p:cNvPr id="65" name="3 Rectángulo redondeado">
              <a:extLst>
                <a:ext uri="{FF2B5EF4-FFF2-40B4-BE49-F238E27FC236}">
                  <a16:creationId xmlns:a16="http://schemas.microsoft.com/office/drawing/2014/main" id="{BA2326DD-23E7-4506-9A0C-3B86AE0E5C10}"/>
                </a:ext>
              </a:extLst>
            </p:cNvPr>
            <p:cNvSpPr/>
            <p:nvPr/>
          </p:nvSpPr>
          <p:spPr>
            <a:xfrm>
              <a:off x="3176317" y="476672"/>
              <a:ext cx="2664296" cy="1656184"/>
            </a:xfrm>
            <a:prstGeom prst="roundRect">
              <a:avLst/>
            </a:prstGeom>
            <a:solidFill>
              <a:srgbClr val="E3742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MX" sz="2400" b="1" dirty="0"/>
                <a:t>Presentador</a:t>
              </a:r>
              <a:endParaRPr lang="es-MX" b="1" dirty="0"/>
            </a:p>
          </p:txBody>
        </p:sp>
        <p:sp>
          <p:nvSpPr>
            <p:cNvPr id="66" name="5 Rectángulo redondeado">
              <a:extLst>
                <a:ext uri="{FF2B5EF4-FFF2-40B4-BE49-F238E27FC236}">
                  <a16:creationId xmlns:a16="http://schemas.microsoft.com/office/drawing/2014/main" id="{931135C9-C332-4608-B723-95A0743AEE60}"/>
                </a:ext>
              </a:extLst>
            </p:cNvPr>
            <p:cNvSpPr/>
            <p:nvPr/>
          </p:nvSpPr>
          <p:spPr>
            <a:xfrm>
              <a:off x="971600" y="4044816"/>
              <a:ext cx="2664296" cy="165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2400" b="1" dirty="0"/>
                <a:t>Modelo</a:t>
              </a:r>
              <a:endParaRPr lang="es-MX" b="1" dirty="0"/>
            </a:p>
          </p:txBody>
        </p:sp>
        <p:sp>
          <p:nvSpPr>
            <p:cNvPr id="67" name="6 Rectángulo redondeado">
              <a:extLst>
                <a:ext uri="{FF2B5EF4-FFF2-40B4-BE49-F238E27FC236}">
                  <a16:creationId xmlns:a16="http://schemas.microsoft.com/office/drawing/2014/main" id="{0118D280-5C67-4538-A43E-6B646E0DFF23}"/>
                </a:ext>
              </a:extLst>
            </p:cNvPr>
            <p:cNvSpPr/>
            <p:nvPr/>
          </p:nvSpPr>
          <p:spPr>
            <a:xfrm>
              <a:off x="5508104" y="4070713"/>
              <a:ext cx="2664296" cy="1656184"/>
            </a:xfrm>
            <a:prstGeom prst="roundRect">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MX" sz="2400" b="1" dirty="0"/>
                <a:t>Vista</a:t>
              </a:r>
              <a:endParaRPr lang="es-MX" b="1" dirty="0"/>
            </a:p>
          </p:txBody>
        </p:sp>
        <p:cxnSp>
          <p:nvCxnSpPr>
            <p:cNvPr id="68" name="10 Conector angular">
              <a:extLst>
                <a:ext uri="{FF2B5EF4-FFF2-40B4-BE49-F238E27FC236}">
                  <a16:creationId xmlns:a16="http://schemas.microsoft.com/office/drawing/2014/main" id="{FB7A503C-F4B2-41A8-8F10-5BA25329CC3E}"/>
                </a:ext>
              </a:extLst>
            </p:cNvPr>
            <p:cNvCxnSpPr>
              <a:stCxn id="66" idx="0"/>
              <a:endCxn id="65" idx="1"/>
            </p:cNvCxnSpPr>
            <p:nvPr/>
          </p:nvCxnSpPr>
          <p:spPr>
            <a:xfrm rot="5400000" flipH="1" flipV="1">
              <a:off x="1370006" y="2238506"/>
              <a:ext cx="2740052" cy="872569"/>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9" name="12 Conector angular">
              <a:extLst>
                <a:ext uri="{FF2B5EF4-FFF2-40B4-BE49-F238E27FC236}">
                  <a16:creationId xmlns:a16="http://schemas.microsoft.com/office/drawing/2014/main" id="{AA372FEA-BD21-4BC4-A626-57A9CE9BC853}"/>
                </a:ext>
              </a:extLst>
            </p:cNvPr>
            <p:cNvCxnSpPr>
              <a:stCxn id="67" idx="0"/>
              <a:endCxn id="65" idx="3"/>
            </p:cNvCxnSpPr>
            <p:nvPr/>
          </p:nvCxnSpPr>
          <p:spPr>
            <a:xfrm rot="16200000" flipV="1">
              <a:off x="4957459" y="2187919"/>
              <a:ext cx="2765949" cy="999639"/>
            </a:xfrm>
            <a:prstGeom prst="bentConnector2">
              <a:avLst/>
            </a:prstGeom>
            <a:ln>
              <a:solidFill>
                <a:srgbClr val="92D050"/>
              </a:solidFill>
              <a:tailEnd type="arrow"/>
            </a:ln>
          </p:spPr>
          <p:style>
            <a:lnRef idx="3">
              <a:schemeClr val="accent3"/>
            </a:lnRef>
            <a:fillRef idx="0">
              <a:schemeClr val="accent3"/>
            </a:fillRef>
            <a:effectRef idx="2">
              <a:schemeClr val="accent3"/>
            </a:effectRef>
            <a:fontRef idx="minor">
              <a:schemeClr val="tx1"/>
            </a:fontRef>
          </p:style>
        </p:cxnSp>
        <p:cxnSp>
          <p:nvCxnSpPr>
            <p:cNvPr id="81" name="21 Conector recto de flecha">
              <a:extLst>
                <a:ext uri="{FF2B5EF4-FFF2-40B4-BE49-F238E27FC236}">
                  <a16:creationId xmlns:a16="http://schemas.microsoft.com/office/drawing/2014/main" id="{2A035FBB-9120-4FDF-8315-24BA4B286BD9}"/>
                </a:ext>
              </a:extLst>
            </p:cNvPr>
            <p:cNvCxnSpPr/>
            <p:nvPr/>
          </p:nvCxnSpPr>
          <p:spPr>
            <a:xfrm flipH="1">
              <a:off x="3203848" y="1916832"/>
              <a:ext cx="11476" cy="2127984"/>
            </a:xfrm>
            <a:prstGeom prst="straightConnector1">
              <a:avLst/>
            </a:prstGeom>
            <a:ln>
              <a:solidFill>
                <a:srgbClr val="E37429"/>
              </a:solidFill>
              <a:tailEnd type="arrow"/>
            </a:ln>
          </p:spPr>
          <p:style>
            <a:lnRef idx="3">
              <a:schemeClr val="accent6"/>
            </a:lnRef>
            <a:fillRef idx="0">
              <a:schemeClr val="accent6"/>
            </a:fillRef>
            <a:effectRef idx="2">
              <a:schemeClr val="accent6"/>
            </a:effectRef>
            <a:fontRef idx="minor">
              <a:schemeClr val="tx1"/>
            </a:fontRef>
          </p:style>
        </p:cxnSp>
        <p:cxnSp>
          <p:nvCxnSpPr>
            <p:cNvPr id="82" name="28 Conector recto de flecha">
              <a:extLst>
                <a:ext uri="{FF2B5EF4-FFF2-40B4-BE49-F238E27FC236}">
                  <a16:creationId xmlns:a16="http://schemas.microsoft.com/office/drawing/2014/main" id="{A4CEB9E9-B814-45F2-B599-AB20B53C6821}"/>
                </a:ext>
              </a:extLst>
            </p:cNvPr>
            <p:cNvCxnSpPr/>
            <p:nvPr/>
          </p:nvCxnSpPr>
          <p:spPr>
            <a:xfrm flipH="1">
              <a:off x="5816352" y="1916831"/>
              <a:ext cx="11476" cy="2127984"/>
            </a:xfrm>
            <a:prstGeom prst="straightConnector1">
              <a:avLst/>
            </a:prstGeom>
            <a:ln>
              <a:solidFill>
                <a:srgbClr val="E37429"/>
              </a:solidFill>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9998006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766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521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2095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617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676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2" name="Título 31">
            <a:extLst>
              <a:ext uri="{FF2B5EF4-FFF2-40B4-BE49-F238E27FC236}">
                <a16:creationId xmlns:a16="http://schemas.microsoft.com/office/drawing/2014/main" id="{8EC20D46-31B3-4EFD-83D7-9C7D42FE379F}"/>
              </a:ext>
            </a:extLst>
          </p:cNvPr>
          <p:cNvSpPr txBox="1">
            <a:spLocks/>
          </p:cNvSpPr>
          <p:nvPr/>
        </p:nvSpPr>
        <p:spPr>
          <a:xfrm>
            <a:off x="734649" y="540899"/>
            <a:ext cx="6763359"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00A0A8"/>
                </a:solidFill>
                <a:latin typeface="Tw Cen MT" panose="020B0602020104020603" pitchFamily="34" charset="0"/>
              </a:rPr>
              <a:t>Tecnologías usadas</a:t>
            </a:r>
          </a:p>
        </p:txBody>
      </p:sp>
      <p:pic>
        <p:nvPicPr>
          <p:cNvPr id="33" name="K9LD-rGeEByodH4weQmSLWTE3Eqty8TwcMtmzBamP9TrkNuuIFzF_GP5vtpUOKgecOjEA15s_nagPzDH0I3Yoxmhbdhev_r7ToZPewxlLMgWy-9SpMpz6hSmiTWsth3oeIKOOlPkfrE.png" descr="K9LD-rGeEByodH4weQmSLWTE3Eqty8TwcMtmzBamP9TrkNuuIFzF_GP5vtpUOKgecOjEA15s_nagPzDH0I3Yoxmhbdhev_r7ToZPewxlLMgWy-9SpMpz6hSmiTWsth3oeIKOOlPkfrE.png">
            <a:extLst>
              <a:ext uri="{FF2B5EF4-FFF2-40B4-BE49-F238E27FC236}">
                <a16:creationId xmlns:a16="http://schemas.microsoft.com/office/drawing/2014/main" id="{E0381E0F-FFFF-44E3-8874-311411018997}"/>
              </a:ext>
            </a:extLst>
          </p:cNvPr>
          <p:cNvPicPr>
            <a:picLocks noChangeAspect="1"/>
          </p:cNvPicPr>
          <p:nvPr/>
        </p:nvPicPr>
        <p:blipFill>
          <a:blip r:embed="rId8"/>
          <a:stretch>
            <a:fillRect/>
          </a:stretch>
        </p:blipFill>
        <p:spPr>
          <a:xfrm>
            <a:off x="439436" y="1672645"/>
            <a:ext cx="1962421" cy="1766179"/>
          </a:xfrm>
          <a:prstGeom prst="rect">
            <a:avLst/>
          </a:prstGeom>
          <a:ln w="12700">
            <a:miter lim="400000"/>
          </a:ln>
        </p:spPr>
      </p:pic>
      <p:pic>
        <p:nvPicPr>
          <p:cNvPr id="34" name="e7XUb4Sw4WAslX-91bIekqBqIO3O84Rxap0fPPOfRboaAx0uh1u0-Lp46JwNn7hjNP3amacoot8BZlNEw4XaZT-PHu1wv5zOnoKdwwR2QnQSES_VLKgrb8I-h6m-4m7AdvrMTVm-F1Y.jpg" descr="e7XUb4Sw4WAslX-91bIekqBqIO3O84Rxap0fPPOfRboaAx0uh1u0-Lp46JwNn7hjNP3amacoot8BZlNEw4XaZT-PHu1wv5zOnoKdwwR2QnQSES_VLKgrb8I-h6m-4m7AdvrMTVm-F1Y.jpg">
            <a:extLst>
              <a:ext uri="{FF2B5EF4-FFF2-40B4-BE49-F238E27FC236}">
                <a16:creationId xmlns:a16="http://schemas.microsoft.com/office/drawing/2014/main" id="{3C990027-39AD-4255-9405-D8FB35CEF87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756071" y="1672645"/>
            <a:ext cx="3368676" cy="2105423"/>
          </a:xfrm>
          <a:prstGeom prst="rect">
            <a:avLst/>
          </a:prstGeom>
          <a:ln w="12700">
            <a:miter lim="400000"/>
          </a:ln>
        </p:spPr>
      </p:pic>
      <p:pic>
        <p:nvPicPr>
          <p:cNvPr id="35" name="EPh0AeS6ua4jmgPUNOrd9UWfjGNirapo3vuXu_bKLjeQgrhto6olVj5Tr3-GGNBAYkRG4o13vfZJtdgBiAm_VsC4pQaId9LkKEvR9kwMXudMG20QipW36ApBPHkr8ZoywCyuTs2Holg.png" descr="EPh0AeS6ua4jmgPUNOrd9UWfjGNirapo3vuXu_bKLjeQgrhto6olVj5Tr3-GGNBAYkRG4o13vfZJtdgBiAm_VsC4pQaId9LkKEvR9kwMXudMG20QipW36ApBPHkr8ZoywCyuTs2Holg.png">
            <a:extLst>
              <a:ext uri="{FF2B5EF4-FFF2-40B4-BE49-F238E27FC236}">
                <a16:creationId xmlns:a16="http://schemas.microsoft.com/office/drawing/2014/main" id="{53D0F532-1A4F-4D6B-8209-FC5003639D75}"/>
              </a:ext>
            </a:extLst>
          </p:cNvPr>
          <p:cNvPicPr>
            <a:picLocks noChangeAspect="1"/>
          </p:cNvPicPr>
          <p:nvPr/>
        </p:nvPicPr>
        <p:blipFill>
          <a:blip r:embed="rId10"/>
          <a:stretch>
            <a:fillRect/>
          </a:stretch>
        </p:blipFill>
        <p:spPr>
          <a:xfrm>
            <a:off x="6159648" y="1672647"/>
            <a:ext cx="2105424" cy="2105423"/>
          </a:xfrm>
          <a:prstGeom prst="rect">
            <a:avLst/>
          </a:prstGeom>
          <a:ln w="12700">
            <a:miter lim="400000"/>
          </a:ln>
        </p:spPr>
      </p:pic>
      <p:pic>
        <p:nvPicPr>
          <p:cNvPr id="37" name="ios3.png">
            <a:extLst>
              <a:ext uri="{FF2B5EF4-FFF2-40B4-BE49-F238E27FC236}">
                <a16:creationId xmlns:a16="http://schemas.microsoft.com/office/drawing/2014/main" id="{0EA80A10-52F0-4CE6-8E0B-C74C52D28BBA}"/>
              </a:ext>
            </a:extLst>
          </p:cNvPr>
          <p:cNvPicPr>
            <a:picLocks noChangeAspect="1"/>
          </p:cNvPicPr>
          <p:nvPr/>
        </p:nvPicPr>
        <p:blipFill>
          <a:blip r:embed="rId11"/>
          <a:stretch>
            <a:fillRect/>
          </a:stretch>
        </p:blipFill>
        <p:spPr>
          <a:xfrm>
            <a:off x="2400130" y="4044668"/>
            <a:ext cx="3789949" cy="2133601"/>
          </a:xfrm>
          <a:prstGeom prst="rect">
            <a:avLst/>
          </a:prstGeom>
          <a:ln w="12700">
            <a:miter lim="400000"/>
          </a:ln>
        </p:spPr>
      </p:pic>
    </p:spTree>
    <p:extLst>
      <p:ext uri="{BB962C8B-B14F-4D97-AF65-F5344CB8AC3E}">
        <p14:creationId xmlns:p14="http://schemas.microsoft.com/office/powerpoint/2010/main" val="39240428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45"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ppt_w</p:attrName>
                                        </p:attrNameLst>
                                      </p:cBhvr>
                                      <p:tavLst>
                                        <p:tav tm="0" fmla="#ppt_w*sin(2.5*pi*$)">
                                          <p:val>
                                            <p:fltVal val="0"/>
                                          </p:val>
                                        </p:tav>
                                        <p:tav tm="100000">
                                          <p:val>
                                            <p:fltVal val="1"/>
                                          </p:val>
                                        </p:tav>
                                      </p:tavLst>
                                    </p:anim>
                                    <p:anim calcmode="lin" valueType="num">
                                      <p:cBhvr>
                                        <p:cTn id="21" dur="1000" fill="hold"/>
                                        <p:tgtEl>
                                          <p:spTgt spid="34"/>
                                        </p:tgtEl>
                                        <p:attrNameLst>
                                          <p:attrName>ppt_h</p:attrName>
                                        </p:attrNameLst>
                                      </p:cBhvr>
                                      <p:tavLst>
                                        <p:tav tm="0">
                                          <p:val>
                                            <p:strVal val="#ppt_h"/>
                                          </p:val>
                                        </p:tav>
                                        <p:tav tm="100000">
                                          <p:val>
                                            <p:strVal val="#ppt_h"/>
                                          </p:val>
                                        </p:tav>
                                      </p:tavLst>
                                    </p:anim>
                                  </p:childTnLst>
                                </p:cTn>
                              </p:par>
                            </p:childTnLst>
                          </p:cTn>
                        </p:par>
                        <p:par>
                          <p:cTn id="22" fill="hold">
                            <p:stCondLst>
                              <p:cond delay="2500"/>
                            </p:stCondLst>
                            <p:childTnLst>
                              <p:par>
                                <p:cTn id="23" presetID="45"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ppt_w</p:attrName>
                                        </p:attrNameLst>
                                      </p:cBhvr>
                                      <p:tavLst>
                                        <p:tav tm="0" fmla="#ppt_w*sin(2.5*pi*$)">
                                          <p:val>
                                            <p:fltVal val="0"/>
                                          </p:val>
                                        </p:tav>
                                        <p:tav tm="100000">
                                          <p:val>
                                            <p:fltVal val="1"/>
                                          </p:val>
                                        </p:tav>
                                      </p:tavLst>
                                    </p:anim>
                                    <p:anim calcmode="lin" valueType="num">
                                      <p:cBhvr>
                                        <p:cTn id="27" dur="1000" fill="hold"/>
                                        <p:tgtEl>
                                          <p:spTgt spid="35"/>
                                        </p:tgtEl>
                                        <p:attrNameLst>
                                          <p:attrName>ppt_h</p:attrName>
                                        </p:attrNameLst>
                                      </p:cBhvr>
                                      <p:tavLst>
                                        <p:tav tm="0">
                                          <p:val>
                                            <p:strVal val="#ppt_h"/>
                                          </p:val>
                                        </p:tav>
                                        <p:tav tm="100000">
                                          <p:val>
                                            <p:strVal val="#ppt_h"/>
                                          </p:val>
                                        </p:tav>
                                      </p:tavLst>
                                    </p:anim>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ppt_w</p:attrName>
                                        </p:attrNameLst>
                                      </p:cBhvr>
                                      <p:tavLst>
                                        <p:tav tm="0" fmla="#ppt_w*sin(2.5*pi*$)">
                                          <p:val>
                                            <p:fltVal val="0"/>
                                          </p:val>
                                        </p:tav>
                                        <p:tav tm="100000">
                                          <p:val>
                                            <p:fltVal val="1"/>
                                          </p:val>
                                        </p:tav>
                                      </p:tavLst>
                                    </p:anim>
                                    <p:anim calcmode="lin" valueType="num">
                                      <p:cBhvr>
                                        <p:cTn id="33" dur="10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766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521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2095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617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676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2" name="Título 31">
            <a:extLst>
              <a:ext uri="{FF2B5EF4-FFF2-40B4-BE49-F238E27FC236}">
                <a16:creationId xmlns:a16="http://schemas.microsoft.com/office/drawing/2014/main" id="{3309EDEF-15A6-428E-A611-5445F6829A7A}"/>
              </a:ext>
            </a:extLst>
          </p:cNvPr>
          <p:cNvSpPr txBox="1">
            <a:spLocks/>
          </p:cNvSpPr>
          <p:nvPr/>
        </p:nvSpPr>
        <p:spPr>
          <a:xfrm>
            <a:off x="1025587" y="435796"/>
            <a:ext cx="6763359" cy="7777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6600" dirty="0">
                <a:solidFill>
                  <a:srgbClr val="00A0A8"/>
                </a:solidFill>
                <a:latin typeface="Tw Cen MT" panose="020B0602020104020603" pitchFamily="34" charset="0"/>
              </a:rPr>
              <a:t>Arquitectura MVC</a:t>
            </a:r>
          </a:p>
        </p:txBody>
      </p:sp>
      <p:grpSp>
        <p:nvGrpSpPr>
          <p:cNvPr id="48" name="Grupo 47">
            <a:extLst>
              <a:ext uri="{FF2B5EF4-FFF2-40B4-BE49-F238E27FC236}">
                <a16:creationId xmlns:a16="http://schemas.microsoft.com/office/drawing/2014/main" id="{545E66B2-1E66-430B-9F84-FCAEB8CDDFBE}"/>
              </a:ext>
            </a:extLst>
          </p:cNvPr>
          <p:cNvGrpSpPr/>
          <p:nvPr/>
        </p:nvGrpSpPr>
        <p:grpSpPr>
          <a:xfrm>
            <a:off x="1636782" y="1649358"/>
            <a:ext cx="5797669" cy="4323453"/>
            <a:chOff x="971600" y="476672"/>
            <a:chExt cx="7200800" cy="5250225"/>
          </a:xfrm>
        </p:grpSpPr>
        <p:sp>
          <p:nvSpPr>
            <p:cNvPr id="49" name="3 Rectángulo redondeado">
              <a:extLst>
                <a:ext uri="{FF2B5EF4-FFF2-40B4-BE49-F238E27FC236}">
                  <a16:creationId xmlns:a16="http://schemas.microsoft.com/office/drawing/2014/main" id="{64BE2BFE-308E-4AFA-AA8D-2D9679DF036B}"/>
                </a:ext>
              </a:extLst>
            </p:cNvPr>
            <p:cNvSpPr/>
            <p:nvPr/>
          </p:nvSpPr>
          <p:spPr>
            <a:xfrm>
              <a:off x="3176317" y="476672"/>
              <a:ext cx="2664296" cy="1656184"/>
            </a:xfrm>
            <a:prstGeom prst="roundRect">
              <a:avLst/>
            </a:prstGeom>
            <a:solidFill>
              <a:srgbClr val="E3742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s-MX" sz="2400" b="1" dirty="0"/>
                <a:t>Controlador</a:t>
              </a:r>
              <a:endParaRPr lang="es-MX" b="1" dirty="0"/>
            </a:p>
          </p:txBody>
        </p:sp>
        <p:sp>
          <p:nvSpPr>
            <p:cNvPr id="65" name="5 Rectángulo redondeado">
              <a:extLst>
                <a:ext uri="{FF2B5EF4-FFF2-40B4-BE49-F238E27FC236}">
                  <a16:creationId xmlns:a16="http://schemas.microsoft.com/office/drawing/2014/main" id="{DE60E9F7-5B21-4A69-B891-3CD1EB613591}"/>
                </a:ext>
              </a:extLst>
            </p:cNvPr>
            <p:cNvSpPr/>
            <p:nvPr/>
          </p:nvSpPr>
          <p:spPr>
            <a:xfrm>
              <a:off x="971600" y="4044816"/>
              <a:ext cx="2664296" cy="165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MX" sz="2400" b="1" dirty="0"/>
                <a:t>Modelo</a:t>
              </a:r>
              <a:endParaRPr lang="es-MX" b="1" dirty="0"/>
            </a:p>
          </p:txBody>
        </p:sp>
        <p:sp>
          <p:nvSpPr>
            <p:cNvPr id="66" name="6 Rectángulo redondeado">
              <a:extLst>
                <a:ext uri="{FF2B5EF4-FFF2-40B4-BE49-F238E27FC236}">
                  <a16:creationId xmlns:a16="http://schemas.microsoft.com/office/drawing/2014/main" id="{1987D9C3-DDEA-4D1F-9735-34417DF673CE}"/>
                </a:ext>
              </a:extLst>
            </p:cNvPr>
            <p:cNvSpPr/>
            <p:nvPr/>
          </p:nvSpPr>
          <p:spPr>
            <a:xfrm>
              <a:off x="5508104" y="4070713"/>
              <a:ext cx="2664296" cy="1656184"/>
            </a:xfrm>
            <a:prstGeom prst="roundRect">
              <a:avLst/>
            </a:prstGeom>
            <a:solidFill>
              <a:srgbClr val="00A0A8"/>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MX" sz="2400" b="1" dirty="0"/>
                <a:t>Vista</a:t>
              </a:r>
              <a:endParaRPr lang="es-MX" b="1" dirty="0"/>
            </a:p>
          </p:txBody>
        </p:sp>
        <p:cxnSp>
          <p:nvCxnSpPr>
            <p:cNvPr id="67" name="10 Conector angular">
              <a:extLst>
                <a:ext uri="{FF2B5EF4-FFF2-40B4-BE49-F238E27FC236}">
                  <a16:creationId xmlns:a16="http://schemas.microsoft.com/office/drawing/2014/main" id="{F2B8F491-B7AB-4D65-B194-E3FC56E98A9E}"/>
                </a:ext>
              </a:extLst>
            </p:cNvPr>
            <p:cNvCxnSpPr>
              <a:stCxn id="65" idx="0"/>
              <a:endCxn id="49" idx="1"/>
            </p:cNvCxnSpPr>
            <p:nvPr/>
          </p:nvCxnSpPr>
          <p:spPr>
            <a:xfrm rot="5400000" flipH="1" flipV="1">
              <a:off x="1370006" y="2238506"/>
              <a:ext cx="2740052" cy="872569"/>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8" name="21 Conector recto de flecha">
              <a:extLst>
                <a:ext uri="{FF2B5EF4-FFF2-40B4-BE49-F238E27FC236}">
                  <a16:creationId xmlns:a16="http://schemas.microsoft.com/office/drawing/2014/main" id="{AC7A9D62-EAD8-4AD7-8201-AF4708C0AC4C}"/>
                </a:ext>
              </a:extLst>
            </p:cNvPr>
            <p:cNvCxnSpPr/>
            <p:nvPr/>
          </p:nvCxnSpPr>
          <p:spPr>
            <a:xfrm flipH="1">
              <a:off x="3203848" y="1916832"/>
              <a:ext cx="11476" cy="2127984"/>
            </a:xfrm>
            <a:prstGeom prst="straightConnector1">
              <a:avLst/>
            </a:prstGeom>
            <a:ln>
              <a:solidFill>
                <a:srgbClr val="E37429"/>
              </a:solidFill>
              <a:tailEnd type="arrow"/>
            </a:ln>
          </p:spPr>
          <p:style>
            <a:lnRef idx="3">
              <a:schemeClr val="accent6"/>
            </a:lnRef>
            <a:fillRef idx="0">
              <a:schemeClr val="accent6"/>
            </a:fillRef>
            <a:effectRef idx="2">
              <a:schemeClr val="accent6"/>
            </a:effectRef>
            <a:fontRef idx="minor">
              <a:schemeClr val="tx1"/>
            </a:fontRef>
          </p:style>
        </p:cxnSp>
        <p:cxnSp>
          <p:nvCxnSpPr>
            <p:cNvPr id="69" name="28 Conector recto de flecha">
              <a:extLst>
                <a:ext uri="{FF2B5EF4-FFF2-40B4-BE49-F238E27FC236}">
                  <a16:creationId xmlns:a16="http://schemas.microsoft.com/office/drawing/2014/main" id="{5E33C42B-867E-4F58-A8F8-10B6280D2B3A}"/>
                </a:ext>
              </a:extLst>
            </p:cNvPr>
            <p:cNvCxnSpPr/>
            <p:nvPr/>
          </p:nvCxnSpPr>
          <p:spPr>
            <a:xfrm flipH="1">
              <a:off x="5816352" y="1916831"/>
              <a:ext cx="11476" cy="2127984"/>
            </a:xfrm>
            <a:prstGeom prst="straightConnector1">
              <a:avLst/>
            </a:prstGeom>
            <a:ln>
              <a:solidFill>
                <a:srgbClr val="E37429"/>
              </a:solidFill>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766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521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2095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617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676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2" name="Título 31">
            <a:extLst>
              <a:ext uri="{FF2B5EF4-FFF2-40B4-BE49-F238E27FC236}">
                <a16:creationId xmlns:a16="http://schemas.microsoft.com/office/drawing/2014/main" id="{3309EDEF-15A6-428E-A611-5445F6829A7A}"/>
              </a:ext>
            </a:extLst>
          </p:cNvPr>
          <p:cNvSpPr txBox="1">
            <a:spLocks/>
          </p:cNvSpPr>
          <p:nvPr/>
        </p:nvSpPr>
        <p:spPr>
          <a:xfrm>
            <a:off x="386513" y="1825531"/>
            <a:ext cx="6763359" cy="32069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1500" dirty="0">
                <a:solidFill>
                  <a:srgbClr val="00A0A8"/>
                </a:solidFill>
                <a:latin typeface="Tw Cen MT" panose="020B0602020104020603" pitchFamily="34" charset="0"/>
              </a:rPr>
              <a:t>Conclusión final</a:t>
            </a:r>
          </a:p>
        </p:txBody>
      </p:sp>
    </p:spTree>
    <p:extLst>
      <p:ext uri="{BB962C8B-B14F-4D97-AF65-F5344CB8AC3E}">
        <p14:creationId xmlns:p14="http://schemas.microsoft.com/office/powerpoint/2010/main" val="10535624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444437" y="-2"/>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59029"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07876"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55372"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1866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grpSp>
        <p:nvGrpSpPr>
          <p:cNvPr id="39" name="Grupo 38">
            <a:extLst>
              <a:ext uri="{FF2B5EF4-FFF2-40B4-BE49-F238E27FC236}">
                <a16:creationId xmlns:a16="http://schemas.microsoft.com/office/drawing/2014/main" id="{002EE167-2987-4A64-ACA5-2E8F6243E27D}"/>
              </a:ext>
            </a:extLst>
          </p:cNvPr>
          <p:cNvGrpSpPr/>
          <p:nvPr/>
        </p:nvGrpSpPr>
        <p:grpSpPr>
          <a:xfrm>
            <a:off x="3140866" y="877992"/>
            <a:ext cx="2349487" cy="1950325"/>
            <a:chOff x="1950103" y="1528389"/>
            <a:chExt cx="4045435" cy="3956299"/>
          </a:xfrm>
        </p:grpSpPr>
        <p:pic>
          <p:nvPicPr>
            <p:cNvPr id="40" name="Picture 13">
              <a:extLst>
                <a:ext uri="{FF2B5EF4-FFF2-40B4-BE49-F238E27FC236}">
                  <a16:creationId xmlns:a16="http://schemas.microsoft.com/office/drawing/2014/main" id="{44EA896F-EC78-4E23-ACE2-B3F346DB88B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938057" y="1528389"/>
              <a:ext cx="1902086" cy="2605196"/>
            </a:xfrm>
            <a:prstGeom prst="ellipse">
              <a:avLst/>
            </a:prstGeom>
          </p:spPr>
        </p:pic>
        <p:sp>
          <p:nvSpPr>
            <p:cNvPr id="41" name="TextBox 15">
              <a:extLst>
                <a:ext uri="{FF2B5EF4-FFF2-40B4-BE49-F238E27FC236}">
                  <a16:creationId xmlns:a16="http://schemas.microsoft.com/office/drawing/2014/main" id="{98492E33-212C-4C19-8CDC-8AE95B1D87F3}"/>
                </a:ext>
              </a:extLst>
            </p:cNvPr>
            <p:cNvSpPr txBox="1"/>
            <p:nvPr/>
          </p:nvSpPr>
          <p:spPr>
            <a:xfrm>
              <a:off x="1950103" y="4423319"/>
              <a:ext cx="4045435" cy="1061369"/>
            </a:xfrm>
            <a:prstGeom prst="rect">
              <a:avLst/>
            </a:prstGeom>
            <a:noFill/>
          </p:spPr>
          <p:txBody>
            <a:bodyPr wrap="square" rtlCol="0">
              <a:spAutoFit/>
            </a:bodyPr>
            <a:lstStyle/>
            <a:p>
              <a:pPr algn="ctr"/>
              <a:r>
                <a:rPr lang="en-US" sz="2800" dirty="0">
                  <a:solidFill>
                    <a:srgbClr val="FE0000"/>
                  </a:solidFill>
                  <a:latin typeface="Tw Cen MT" panose="020B0602020104020603" pitchFamily="34" charset="0"/>
                </a:rPr>
                <a:t>Daniel López</a:t>
              </a:r>
            </a:p>
          </p:txBody>
        </p:sp>
      </p:grpSp>
      <p:sp>
        <p:nvSpPr>
          <p:cNvPr id="42" name="TextBox 15">
            <a:extLst>
              <a:ext uri="{FF2B5EF4-FFF2-40B4-BE49-F238E27FC236}">
                <a16:creationId xmlns:a16="http://schemas.microsoft.com/office/drawing/2014/main" id="{FF64EFD3-1DDE-4CDD-B54D-9673752A5B70}"/>
              </a:ext>
            </a:extLst>
          </p:cNvPr>
          <p:cNvSpPr txBox="1"/>
          <p:nvPr/>
        </p:nvSpPr>
        <p:spPr>
          <a:xfrm>
            <a:off x="4499269" y="239897"/>
            <a:ext cx="1858114" cy="584775"/>
          </a:xfrm>
          <a:prstGeom prst="rect">
            <a:avLst/>
          </a:prstGeom>
          <a:noFill/>
        </p:spPr>
        <p:txBody>
          <a:bodyPr wrap="square" rtlCol="0">
            <a:spAutoFit/>
          </a:bodyPr>
          <a:lstStyle/>
          <a:p>
            <a:pPr algn="ctr"/>
            <a:r>
              <a:rPr lang="es-MX" sz="3200" dirty="0">
                <a:solidFill>
                  <a:srgbClr val="F80303"/>
                </a:solidFill>
                <a:latin typeface="Tw Cen MT" panose="020B0602020104020603" pitchFamily="34" charset="0"/>
              </a:rPr>
              <a:t>Servicios</a:t>
            </a:r>
          </a:p>
        </p:txBody>
      </p:sp>
      <p:grpSp>
        <p:nvGrpSpPr>
          <p:cNvPr id="43" name="Grupo 42">
            <a:extLst>
              <a:ext uri="{FF2B5EF4-FFF2-40B4-BE49-F238E27FC236}">
                <a16:creationId xmlns:a16="http://schemas.microsoft.com/office/drawing/2014/main" id="{7FC67555-91CA-4AEF-A8AF-7EDBF8DBF672}"/>
              </a:ext>
            </a:extLst>
          </p:cNvPr>
          <p:cNvGrpSpPr/>
          <p:nvPr/>
        </p:nvGrpSpPr>
        <p:grpSpPr>
          <a:xfrm>
            <a:off x="5268385" y="888726"/>
            <a:ext cx="2771470" cy="1940323"/>
            <a:chOff x="6115662" y="2093430"/>
            <a:chExt cx="4045435" cy="3190128"/>
          </a:xfrm>
        </p:grpSpPr>
        <p:pic>
          <p:nvPicPr>
            <p:cNvPr id="44" name="Picture 13">
              <a:extLst>
                <a:ext uri="{FF2B5EF4-FFF2-40B4-BE49-F238E27FC236}">
                  <a16:creationId xmlns:a16="http://schemas.microsoft.com/office/drawing/2014/main" id="{80678C05-38A9-467D-BA50-576B686421D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252728" y="2093430"/>
              <a:ext cx="1825897" cy="2076212"/>
            </a:xfrm>
            <a:prstGeom prst="ellipse">
              <a:avLst/>
            </a:prstGeom>
          </p:spPr>
        </p:pic>
        <p:sp>
          <p:nvSpPr>
            <p:cNvPr id="45" name="TextBox 15">
              <a:extLst>
                <a:ext uri="{FF2B5EF4-FFF2-40B4-BE49-F238E27FC236}">
                  <a16:creationId xmlns:a16="http://schemas.microsoft.com/office/drawing/2014/main" id="{F47CD25F-419F-41E3-B996-2C812B58800B}"/>
                </a:ext>
              </a:extLst>
            </p:cNvPr>
            <p:cNvSpPr txBox="1"/>
            <p:nvPr/>
          </p:nvSpPr>
          <p:spPr>
            <a:xfrm>
              <a:off x="6115662" y="4423320"/>
              <a:ext cx="4045435" cy="860238"/>
            </a:xfrm>
            <a:prstGeom prst="rect">
              <a:avLst/>
            </a:prstGeom>
            <a:noFill/>
          </p:spPr>
          <p:txBody>
            <a:bodyPr wrap="square" rtlCol="0">
              <a:spAutoFit/>
            </a:bodyPr>
            <a:lstStyle/>
            <a:p>
              <a:pPr algn="ctr"/>
              <a:r>
                <a:rPr lang="en-US" sz="2800" dirty="0">
                  <a:solidFill>
                    <a:srgbClr val="FD0101"/>
                  </a:solidFill>
                  <a:latin typeface="Tw Cen MT" panose="020B0602020104020603" pitchFamily="34" charset="0"/>
                </a:rPr>
                <a:t>Luis </a:t>
              </a:r>
              <a:r>
                <a:rPr lang="es-MX" sz="2800" dirty="0">
                  <a:solidFill>
                    <a:srgbClr val="FD0101"/>
                  </a:solidFill>
                  <a:latin typeface="Tw Cen MT" panose="020B0602020104020603" pitchFamily="34" charset="0"/>
                </a:rPr>
                <a:t>Oropeza</a:t>
              </a:r>
              <a:endParaRPr lang="es-MX" sz="3200" dirty="0">
                <a:solidFill>
                  <a:srgbClr val="FD0101"/>
                </a:solidFill>
                <a:latin typeface="Tw Cen MT" panose="020B0602020104020603" pitchFamily="34" charset="0"/>
              </a:endParaRPr>
            </a:p>
          </p:txBody>
        </p:sp>
      </p:grpSp>
      <p:grpSp>
        <p:nvGrpSpPr>
          <p:cNvPr id="46" name="Grupo 45">
            <a:extLst>
              <a:ext uri="{FF2B5EF4-FFF2-40B4-BE49-F238E27FC236}">
                <a16:creationId xmlns:a16="http://schemas.microsoft.com/office/drawing/2014/main" id="{FF7F9F52-53A9-4F0F-8A98-767323495965}"/>
              </a:ext>
            </a:extLst>
          </p:cNvPr>
          <p:cNvGrpSpPr/>
          <p:nvPr/>
        </p:nvGrpSpPr>
        <p:grpSpPr>
          <a:xfrm>
            <a:off x="3078838" y="3906770"/>
            <a:ext cx="2349488" cy="2262232"/>
            <a:chOff x="1743527" y="1654829"/>
            <a:chExt cx="4045435" cy="4405475"/>
          </a:xfrm>
        </p:grpSpPr>
        <p:pic>
          <p:nvPicPr>
            <p:cNvPr id="47" name="Picture 13">
              <a:extLst>
                <a:ext uri="{FF2B5EF4-FFF2-40B4-BE49-F238E27FC236}">
                  <a16:creationId xmlns:a16="http://schemas.microsoft.com/office/drawing/2014/main" id="{848D05DB-DFB9-44A3-B748-FA6973F0D63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805162" y="1654829"/>
              <a:ext cx="1954776" cy="2344849"/>
            </a:xfrm>
            <a:prstGeom prst="ellipse">
              <a:avLst/>
            </a:prstGeom>
          </p:spPr>
        </p:pic>
        <p:sp>
          <p:nvSpPr>
            <p:cNvPr id="48" name="TextBox 15">
              <a:extLst>
                <a:ext uri="{FF2B5EF4-FFF2-40B4-BE49-F238E27FC236}">
                  <a16:creationId xmlns:a16="http://schemas.microsoft.com/office/drawing/2014/main" id="{DA11135A-8710-41D1-A8C1-FFE59B587671}"/>
                </a:ext>
              </a:extLst>
            </p:cNvPr>
            <p:cNvSpPr txBox="1"/>
            <p:nvPr/>
          </p:nvSpPr>
          <p:spPr>
            <a:xfrm>
              <a:off x="1743527" y="4202274"/>
              <a:ext cx="4045435" cy="1858030"/>
            </a:xfrm>
            <a:prstGeom prst="rect">
              <a:avLst/>
            </a:prstGeom>
            <a:noFill/>
          </p:spPr>
          <p:txBody>
            <a:bodyPr wrap="square" rtlCol="0">
              <a:spAutoFit/>
            </a:bodyPr>
            <a:lstStyle/>
            <a:p>
              <a:pPr algn="ctr"/>
              <a:r>
                <a:rPr lang="en-US" sz="2800" dirty="0">
                  <a:solidFill>
                    <a:srgbClr val="91CE50"/>
                  </a:solidFill>
                  <a:latin typeface="Tw Cen MT" panose="020B0602020104020603" pitchFamily="34" charset="0"/>
                </a:rPr>
                <a:t>Claudia Miranda</a:t>
              </a:r>
              <a:endParaRPr lang="en-US" sz="3200" dirty="0">
                <a:solidFill>
                  <a:srgbClr val="91CE50"/>
                </a:solidFill>
                <a:latin typeface="Tw Cen MT" panose="020B0602020104020603" pitchFamily="34" charset="0"/>
              </a:endParaRPr>
            </a:p>
          </p:txBody>
        </p:sp>
      </p:grpSp>
      <p:grpSp>
        <p:nvGrpSpPr>
          <p:cNvPr id="49" name="Grupo 48">
            <a:extLst>
              <a:ext uri="{FF2B5EF4-FFF2-40B4-BE49-F238E27FC236}">
                <a16:creationId xmlns:a16="http://schemas.microsoft.com/office/drawing/2014/main" id="{75F686CD-21A2-47CE-9773-6D12FE901CFE}"/>
              </a:ext>
            </a:extLst>
          </p:cNvPr>
          <p:cNvGrpSpPr/>
          <p:nvPr/>
        </p:nvGrpSpPr>
        <p:grpSpPr>
          <a:xfrm>
            <a:off x="5351801" y="3900865"/>
            <a:ext cx="2603587" cy="1892462"/>
            <a:chOff x="5801862" y="1904918"/>
            <a:chExt cx="4045435" cy="3175232"/>
          </a:xfrm>
        </p:grpSpPr>
        <p:pic>
          <p:nvPicPr>
            <p:cNvPr id="81" name="Picture 13">
              <a:extLst>
                <a:ext uri="{FF2B5EF4-FFF2-40B4-BE49-F238E27FC236}">
                  <a16:creationId xmlns:a16="http://schemas.microsoft.com/office/drawing/2014/main" id="{87A70F78-1D6E-454D-9083-FA62A1E8A91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013598" y="1904918"/>
              <a:ext cx="1680495" cy="2020262"/>
            </a:xfrm>
            <a:prstGeom prst="ellipse">
              <a:avLst/>
            </a:prstGeom>
          </p:spPr>
        </p:pic>
        <p:sp>
          <p:nvSpPr>
            <p:cNvPr id="82" name="TextBox 15">
              <a:extLst>
                <a:ext uri="{FF2B5EF4-FFF2-40B4-BE49-F238E27FC236}">
                  <a16:creationId xmlns:a16="http://schemas.microsoft.com/office/drawing/2014/main" id="{43E4783E-2EB1-41C1-A50A-777CD8B70E07}"/>
                </a:ext>
              </a:extLst>
            </p:cNvPr>
            <p:cNvSpPr txBox="1"/>
            <p:nvPr/>
          </p:nvSpPr>
          <p:spPr>
            <a:xfrm>
              <a:off x="5801862" y="4202275"/>
              <a:ext cx="4045435" cy="877875"/>
            </a:xfrm>
            <a:prstGeom prst="rect">
              <a:avLst/>
            </a:prstGeom>
            <a:noFill/>
          </p:spPr>
          <p:txBody>
            <a:bodyPr wrap="square" rtlCol="0">
              <a:spAutoFit/>
            </a:bodyPr>
            <a:lstStyle/>
            <a:p>
              <a:pPr algn="ctr"/>
              <a:r>
                <a:rPr lang="en-US" sz="2800" dirty="0">
                  <a:solidFill>
                    <a:srgbClr val="91CE50"/>
                  </a:solidFill>
                  <a:latin typeface="Tw Cen MT" panose="020B0602020104020603" pitchFamily="34" charset="0"/>
                </a:rPr>
                <a:t>Valentín </a:t>
              </a:r>
              <a:r>
                <a:rPr lang="es-MX" sz="2800" dirty="0">
                  <a:solidFill>
                    <a:srgbClr val="91CE50"/>
                  </a:solidFill>
                  <a:latin typeface="Tw Cen MT" panose="020B0602020104020603" pitchFamily="34" charset="0"/>
                </a:rPr>
                <a:t>Ruíz</a:t>
              </a:r>
              <a:endParaRPr lang="en-US" sz="3200" dirty="0">
                <a:solidFill>
                  <a:srgbClr val="91CE50"/>
                </a:solidFill>
                <a:latin typeface="Tw Cen MT" panose="020B0602020104020603" pitchFamily="34" charset="0"/>
              </a:endParaRPr>
            </a:p>
          </p:txBody>
        </p:sp>
      </p:grpSp>
      <p:sp>
        <p:nvSpPr>
          <p:cNvPr id="83" name="TextBox 15">
            <a:extLst>
              <a:ext uri="{FF2B5EF4-FFF2-40B4-BE49-F238E27FC236}">
                <a16:creationId xmlns:a16="http://schemas.microsoft.com/office/drawing/2014/main" id="{A112F0E1-F874-40A3-8ECF-72B4A0E9A7B3}"/>
              </a:ext>
            </a:extLst>
          </p:cNvPr>
          <p:cNvSpPr txBox="1"/>
          <p:nvPr/>
        </p:nvSpPr>
        <p:spPr>
          <a:xfrm>
            <a:off x="4543829" y="3099345"/>
            <a:ext cx="1774814" cy="584775"/>
          </a:xfrm>
          <a:prstGeom prst="rect">
            <a:avLst/>
          </a:prstGeom>
          <a:noFill/>
        </p:spPr>
        <p:txBody>
          <a:bodyPr wrap="square" rtlCol="0">
            <a:spAutoFit/>
          </a:bodyPr>
          <a:lstStyle/>
          <a:p>
            <a:pPr algn="ctr"/>
            <a:r>
              <a:rPr lang="es-MX" sz="3200" dirty="0">
                <a:solidFill>
                  <a:srgbClr val="91CE50"/>
                </a:solidFill>
                <a:latin typeface="Tw Cen MT" panose="020B0602020104020603" pitchFamily="34" charset="0"/>
              </a:rPr>
              <a:t>Android</a:t>
            </a:r>
          </a:p>
        </p:txBody>
      </p:sp>
      <p:grpSp>
        <p:nvGrpSpPr>
          <p:cNvPr id="84" name="Grupo 83">
            <a:extLst>
              <a:ext uri="{FF2B5EF4-FFF2-40B4-BE49-F238E27FC236}">
                <a16:creationId xmlns:a16="http://schemas.microsoft.com/office/drawing/2014/main" id="{3D1200F2-8468-42C1-9AB0-CFE2FC2AA063}"/>
              </a:ext>
            </a:extLst>
          </p:cNvPr>
          <p:cNvGrpSpPr/>
          <p:nvPr/>
        </p:nvGrpSpPr>
        <p:grpSpPr>
          <a:xfrm>
            <a:off x="8039357" y="889252"/>
            <a:ext cx="2681251" cy="2022507"/>
            <a:chOff x="3888254" y="1896351"/>
            <a:chExt cx="4045435" cy="3685189"/>
          </a:xfrm>
        </p:grpSpPr>
        <p:pic>
          <p:nvPicPr>
            <p:cNvPr id="85" name="Picture 13">
              <a:extLst>
                <a:ext uri="{FF2B5EF4-FFF2-40B4-BE49-F238E27FC236}">
                  <a16:creationId xmlns:a16="http://schemas.microsoft.com/office/drawing/2014/main" id="{AAD2C10F-7D3C-4C79-BAA5-A9F65380E5A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786967" y="1896351"/>
              <a:ext cx="1887335" cy="2292974"/>
            </a:xfrm>
            <a:prstGeom prst="ellipse">
              <a:avLst/>
            </a:prstGeom>
          </p:spPr>
        </p:pic>
        <p:sp>
          <p:nvSpPr>
            <p:cNvPr id="86" name="TextBox 15">
              <a:extLst>
                <a:ext uri="{FF2B5EF4-FFF2-40B4-BE49-F238E27FC236}">
                  <a16:creationId xmlns:a16="http://schemas.microsoft.com/office/drawing/2014/main" id="{92CED4B6-F8AD-4E87-AC2F-B26710BB311B}"/>
                </a:ext>
              </a:extLst>
            </p:cNvPr>
            <p:cNvSpPr txBox="1"/>
            <p:nvPr/>
          </p:nvSpPr>
          <p:spPr>
            <a:xfrm>
              <a:off x="3888254" y="4628186"/>
              <a:ext cx="4045435" cy="953354"/>
            </a:xfrm>
            <a:prstGeom prst="rect">
              <a:avLst/>
            </a:prstGeom>
            <a:noFill/>
          </p:spPr>
          <p:txBody>
            <a:bodyPr wrap="square" rtlCol="0">
              <a:spAutoFit/>
            </a:bodyPr>
            <a:lstStyle/>
            <a:p>
              <a:pPr algn="ctr"/>
              <a:r>
                <a:rPr lang="en-US" sz="2800" dirty="0" err="1">
                  <a:solidFill>
                    <a:srgbClr val="00A0A8"/>
                  </a:solidFill>
                  <a:latin typeface="Tw Cen MT" panose="020B0602020104020603" pitchFamily="34" charset="0"/>
                </a:rPr>
                <a:t>Natanael</a:t>
              </a:r>
              <a:r>
                <a:rPr lang="en-US" sz="2800" dirty="0">
                  <a:solidFill>
                    <a:srgbClr val="00A0A8"/>
                  </a:solidFill>
                  <a:latin typeface="Tw Cen MT" panose="020B0602020104020603" pitchFamily="34" charset="0"/>
                </a:rPr>
                <a:t> Cruz</a:t>
              </a:r>
              <a:endParaRPr lang="en-US" sz="3200" dirty="0">
                <a:solidFill>
                  <a:srgbClr val="00A0A8"/>
                </a:solidFill>
                <a:latin typeface="Tw Cen MT" panose="020B0602020104020603" pitchFamily="34" charset="0"/>
              </a:endParaRPr>
            </a:p>
          </p:txBody>
        </p:sp>
      </p:grpSp>
      <p:sp>
        <p:nvSpPr>
          <p:cNvPr id="87" name="TextBox 15">
            <a:extLst>
              <a:ext uri="{FF2B5EF4-FFF2-40B4-BE49-F238E27FC236}">
                <a16:creationId xmlns:a16="http://schemas.microsoft.com/office/drawing/2014/main" id="{A7EA8523-FE59-4303-BCE2-EC02CE0402C9}"/>
              </a:ext>
            </a:extLst>
          </p:cNvPr>
          <p:cNvSpPr txBox="1"/>
          <p:nvPr/>
        </p:nvSpPr>
        <p:spPr>
          <a:xfrm>
            <a:off x="8654585" y="293217"/>
            <a:ext cx="1491566" cy="584775"/>
          </a:xfrm>
          <a:prstGeom prst="rect">
            <a:avLst/>
          </a:prstGeom>
          <a:noFill/>
        </p:spPr>
        <p:txBody>
          <a:bodyPr wrap="square" rtlCol="0">
            <a:spAutoFit/>
          </a:bodyPr>
          <a:lstStyle/>
          <a:p>
            <a:pPr algn="ctr"/>
            <a:r>
              <a:rPr lang="es-MX" sz="3200" dirty="0">
                <a:solidFill>
                  <a:srgbClr val="00A0A8"/>
                </a:solidFill>
                <a:latin typeface="Tw Cen MT" panose="020B0602020104020603" pitchFamily="34" charset="0"/>
              </a:rPr>
              <a:t>iOS</a:t>
            </a:r>
          </a:p>
        </p:txBody>
      </p:sp>
      <p:grpSp>
        <p:nvGrpSpPr>
          <p:cNvPr id="88" name="Grupo 87">
            <a:extLst>
              <a:ext uri="{FF2B5EF4-FFF2-40B4-BE49-F238E27FC236}">
                <a16:creationId xmlns:a16="http://schemas.microsoft.com/office/drawing/2014/main" id="{A6403661-3DAD-4E7E-BFE5-DD7E6EB00A23}"/>
              </a:ext>
            </a:extLst>
          </p:cNvPr>
          <p:cNvGrpSpPr/>
          <p:nvPr/>
        </p:nvGrpSpPr>
        <p:grpSpPr>
          <a:xfrm>
            <a:off x="8103639" y="3886287"/>
            <a:ext cx="2786099" cy="1901350"/>
            <a:chOff x="3888254" y="1875838"/>
            <a:chExt cx="4045435" cy="3797304"/>
          </a:xfrm>
        </p:grpSpPr>
        <p:pic>
          <p:nvPicPr>
            <p:cNvPr id="89" name="Picture 13">
              <a:extLst>
                <a:ext uri="{FF2B5EF4-FFF2-40B4-BE49-F238E27FC236}">
                  <a16:creationId xmlns:a16="http://schemas.microsoft.com/office/drawing/2014/main" id="{82346DCB-1323-4EF9-9210-F60B63B9738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877402" y="1875838"/>
              <a:ext cx="1688360" cy="2433879"/>
            </a:xfrm>
            <a:prstGeom prst="ellipse">
              <a:avLst/>
            </a:prstGeom>
          </p:spPr>
        </p:pic>
        <p:sp>
          <p:nvSpPr>
            <p:cNvPr id="90" name="TextBox 15">
              <a:extLst>
                <a:ext uri="{FF2B5EF4-FFF2-40B4-BE49-F238E27FC236}">
                  <a16:creationId xmlns:a16="http://schemas.microsoft.com/office/drawing/2014/main" id="{CCABD9EE-D087-44FF-8814-E62D0AA76BA8}"/>
                </a:ext>
              </a:extLst>
            </p:cNvPr>
            <p:cNvSpPr txBox="1"/>
            <p:nvPr/>
          </p:nvSpPr>
          <p:spPr>
            <a:xfrm>
              <a:off x="3888254" y="4628187"/>
              <a:ext cx="4045435" cy="1044955"/>
            </a:xfrm>
            <a:prstGeom prst="rect">
              <a:avLst/>
            </a:prstGeom>
            <a:noFill/>
          </p:spPr>
          <p:txBody>
            <a:bodyPr wrap="square" rtlCol="0">
              <a:spAutoFit/>
            </a:bodyPr>
            <a:lstStyle/>
            <a:p>
              <a:pPr algn="ctr"/>
              <a:r>
                <a:rPr lang="en-US" sz="2800" dirty="0">
                  <a:solidFill>
                    <a:srgbClr val="EAB936"/>
                  </a:solidFill>
                  <a:latin typeface="Tw Cen MT" panose="020B0602020104020603" pitchFamily="34" charset="0"/>
                </a:rPr>
                <a:t>Miguel Gallegos</a:t>
              </a:r>
              <a:endParaRPr lang="en-US" sz="3200" dirty="0">
                <a:solidFill>
                  <a:srgbClr val="EAB936"/>
                </a:solidFill>
                <a:latin typeface="Tw Cen MT" panose="020B0602020104020603" pitchFamily="34" charset="0"/>
              </a:endParaRPr>
            </a:p>
          </p:txBody>
        </p:sp>
      </p:grpSp>
      <p:sp>
        <p:nvSpPr>
          <p:cNvPr id="91" name="TextBox 15">
            <a:extLst>
              <a:ext uri="{FF2B5EF4-FFF2-40B4-BE49-F238E27FC236}">
                <a16:creationId xmlns:a16="http://schemas.microsoft.com/office/drawing/2014/main" id="{A530D1F9-EA9D-4619-91B3-8D90E2C20F06}"/>
              </a:ext>
            </a:extLst>
          </p:cNvPr>
          <p:cNvSpPr txBox="1"/>
          <p:nvPr/>
        </p:nvSpPr>
        <p:spPr>
          <a:xfrm>
            <a:off x="8682871" y="3257131"/>
            <a:ext cx="1491566" cy="584775"/>
          </a:xfrm>
          <a:prstGeom prst="rect">
            <a:avLst/>
          </a:prstGeom>
          <a:noFill/>
        </p:spPr>
        <p:txBody>
          <a:bodyPr wrap="square" rtlCol="0">
            <a:spAutoFit/>
          </a:bodyPr>
          <a:lstStyle/>
          <a:p>
            <a:pPr algn="ctr"/>
            <a:r>
              <a:rPr lang="es-MX" sz="3200" dirty="0">
                <a:solidFill>
                  <a:srgbClr val="E2B437"/>
                </a:solidFill>
                <a:latin typeface="Tw Cen MT" panose="020B0602020104020603" pitchFamily="34" charset="0"/>
              </a:rPr>
              <a:t>QA</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fill="hold"/>
                                        <p:tgtEl>
                                          <p:spTgt spid="49"/>
                                        </p:tgtEl>
                                        <p:attrNameLst>
                                          <p:attrName>ppt_x</p:attrName>
                                        </p:attrNameLst>
                                      </p:cBhvr>
                                      <p:tavLst>
                                        <p:tav tm="0">
                                          <p:val>
                                            <p:strVal val="#ppt_x"/>
                                          </p:val>
                                        </p:tav>
                                        <p:tav tm="100000">
                                          <p:val>
                                            <p:strVal val="#ppt_x"/>
                                          </p:val>
                                        </p:tav>
                                      </p:tavLst>
                                    </p:anim>
                                    <p:anim calcmode="lin" valueType="num">
                                      <p:cBhvr additive="base">
                                        <p:cTn id="37" dur="500" fill="hold"/>
                                        <p:tgtEl>
                                          <p:spTgt spid="49"/>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ppt_x"/>
                                          </p:val>
                                        </p:tav>
                                        <p:tav tm="100000">
                                          <p:val>
                                            <p:strVal val="#ppt_x"/>
                                          </p:val>
                                        </p:tav>
                                      </p:tavLst>
                                    </p:anim>
                                    <p:anim calcmode="lin" valueType="num">
                                      <p:cBhvr additive="base">
                                        <p:cTn id="42" dur="500" fill="hold"/>
                                        <p:tgtEl>
                                          <p:spTgt spid="84"/>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additive="base">
                                        <p:cTn id="46" dur="500" fill="hold"/>
                                        <p:tgtEl>
                                          <p:spTgt spid="88"/>
                                        </p:tgtEl>
                                        <p:attrNameLst>
                                          <p:attrName>ppt_x</p:attrName>
                                        </p:attrNameLst>
                                      </p:cBhvr>
                                      <p:tavLst>
                                        <p:tav tm="0">
                                          <p:val>
                                            <p:strVal val="#ppt_x"/>
                                          </p:val>
                                        </p:tav>
                                        <p:tav tm="100000">
                                          <p:val>
                                            <p:strVal val="#ppt_x"/>
                                          </p:val>
                                        </p:tav>
                                      </p:tavLst>
                                    </p:anim>
                                    <p:anim calcmode="lin" valueType="num">
                                      <p:cBhvr additive="base">
                                        <p:cTn id="47" dur="500" fill="hold"/>
                                        <p:tgtEl>
                                          <p:spTgt spid="88"/>
                                        </p:tgtEl>
                                        <p:attrNameLst>
                                          <p:attrName>ppt_y</p:attrName>
                                        </p:attrNameLst>
                                      </p:cBhvr>
                                      <p:tavLst>
                                        <p:tav tm="0">
                                          <p:val>
                                            <p:strVal val="1+#ppt_h/2"/>
                                          </p:val>
                                        </p:tav>
                                        <p:tav tm="100000">
                                          <p:val>
                                            <p:strVal val="#ppt_y"/>
                                          </p:val>
                                        </p:tav>
                                      </p:tavLst>
                                    </p:anim>
                                  </p:childTnLst>
                                </p:cTn>
                              </p:par>
                              <p:par>
                                <p:cTn id="48" presetID="53" presetClass="entr" presetSubtype="16" fill="hold" grpId="0" nodeType="withEffect">
                                  <p:stCondLst>
                                    <p:cond delay="0"/>
                                  </p:stCondLst>
                                  <p:childTnLst>
                                    <p:set>
                                      <p:cBhvr>
                                        <p:cTn id="49" dur="1" fill="hold">
                                          <p:stCondLst>
                                            <p:cond delay="0"/>
                                          </p:stCondLst>
                                        </p:cTn>
                                        <p:tgtEl>
                                          <p:spTgt spid="91"/>
                                        </p:tgtEl>
                                        <p:attrNameLst>
                                          <p:attrName>style.visibility</p:attrName>
                                        </p:attrNameLst>
                                      </p:cBhvr>
                                      <p:to>
                                        <p:strVal val="visible"/>
                                      </p:to>
                                    </p:set>
                                    <p:anim calcmode="lin" valueType="num">
                                      <p:cBhvr>
                                        <p:cTn id="50" dur="500" fill="hold"/>
                                        <p:tgtEl>
                                          <p:spTgt spid="91"/>
                                        </p:tgtEl>
                                        <p:attrNameLst>
                                          <p:attrName>ppt_w</p:attrName>
                                        </p:attrNameLst>
                                      </p:cBhvr>
                                      <p:tavLst>
                                        <p:tav tm="0">
                                          <p:val>
                                            <p:fltVal val="0"/>
                                          </p:val>
                                        </p:tav>
                                        <p:tav tm="100000">
                                          <p:val>
                                            <p:strVal val="#ppt_w"/>
                                          </p:val>
                                        </p:tav>
                                      </p:tavLst>
                                    </p:anim>
                                    <p:anim calcmode="lin" valueType="num">
                                      <p:cBhvr>
                                        <p:cTn id="51" dur="500" fill="hold"/>
                                        <p:tgtEl>
                                          <p:spTgt spid="91"/>
                                        </p:tgtEl>
                                        <p:attrNameLst>
                                          <p:attrName>ppt_h</p:attrName>
                                        </p:attrNameLst>
                                      </p:cBhvr>
                                      <p:tavLst>
                                        <p:tav tm="0">
                                          <p:val>
                                            <p:fltVal val="0"/>
                                          </p:val>
                                        </p:tav>
                                        <p:tav tm="100000">
                                          <p:val>
                                            <p:strVal val="#ppt_h"/>
                                          </p:val>
                                        </p:tav>
                                      </p:tavLst>
                                    </p:anim>
                                    <p:animEffect transition="in" filter="fade">
                                      <p:cBhvr>
                                        <p:cTn id="5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3" grpId="0"/>
      <p:bldP spid="87"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11406"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07880"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55376"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18657"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pic>
        <p:nvPicPr>
          <p:cNvPr id="67" name="Imagen 66" descr="Imagen que contiene dibujo&#10;&#10;Descripción generada automáticamente">
            <a:extLst>
              <a:ext uri="{FF2B5EF4-FFF2-40B4-BE49-F238E27FC236}">
                <a16:creationId xmlns:a16="http://schemas.microsoft.com/office/drawing/2014/main" id="{46BF9A89-D57B-4B7E-9F11-03FDECE2E2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739" y="1971579"/>
            <a:ext cx="6423081" cy="3612983"/>
          </a:xfrm>
          <a:prstGeom prst="rect">
            <a:avLst/>
          </a:prstGeom>
        </p:spPr>
      </p:pic>
      <p:sp>
        <p:nvSpPr>
          <p:cNvPr id="68" name="TextBox 15">
            <a:extLst>
              <a:ext uri="{FF2B5EF4-FFF2-40B4-BE49-F238E27FC236}">
                <a16:creationId xmlns:a16="http://schemas.microsoft.com/office/drawing/2014/main" id="{AD24BFAA-FBE2-4F32-A669-9903297A34D5}"/>
              </a:ext>
            </a:extLst>
          </p:cNvPr>
          <p:cNvSpPr txBox="1"/>
          <p:nvPr/>
        </p:nvSpPr>
        <p:spPr>
          <a:xfrm>
            <a:off x="3781573" y="27926"/>
            <a:ext cx="6498463" cy="1446550"/>
          </a:xfrm>
          <a:prstGeom prst="rect">
            <a:avLst/>
          </a:prstGeom>
          <a:noFill/>
        </p:spPr>
        <p:txBody>
          <a:bodyPr wrap="square" rtlCol="0">
            <a:spAutoFit/>
          </a:bodyPr>
          <a:lstStyle/>
          <a:p>
            <a:pPr algn="ctr"/>
            <a:r>
              <a:rPr lang="es-MX" sz="8800" dirty="0">
                <a:solidFill>
                  <a:srgbClr val="2EBFC2"/>
                </a:solidFill>
                <a:latin typeface="Tw Cen MT" panose="020B0602020104020603" pitchFamily="34" charset="0"/>
              </a:rPr>
              <a:t>Comunicación</a:t>
            </a:r>
            <a:endParaRPr lang="es-MX" sz="7200" dirty="0">
              <a:solidFill>
                <a:srgbClr val="2EBFC2"/>
              </a:solidFill>
              <a:latin typeface="Tw Cen MT" panose="020B0602020104020603" pitchFamily="34" charset="0"/>
            </a:endParaRP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anim calcmode="lin" valueType="num">
                                      <p:cBhvr>
                                        <p:cTn id="14" dur="1000" fill="hold"/>
                                        <p:tgtEl>
                                          <p:spTgt spid="67"/>
                                        </p:tgtEl>
                                        <p:attrNameLst>
                                          <p:attrName>ppt_x</p:attrName>
                                        </p:attrNameLst>
                                      </p:cBhvr>
                                      <p:tavLst>
                                        <p:tav tm="0">
                                          <p:val>
                                            <p:strVal val="#ppt_x"/>
                                          </p:val>
                                        </p:tav>
                                        <p:tav tm="100000">
                                          <p:val>
                                            <p:strVal val="#ppt_x"/>
                                          </p:val>
                                        </p:tav>
                                      </p:tavLst>
                                    </p:anim>
                                    <p:anim calcmode="lin" valueType="num">
                                      <p:cBhvr>
                                        <p:cTn id="1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01468"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199733"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07883"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57484"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1866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50" name="TextBox 15">
            <a:extLst>
              <a:ext uri="{FF2B5EF4-FFF2-40B4-BE49-F238E27FC236}">
                <a16:creationId xmlns:a16="http://schemas.microsoft.com/office/drawing/2014/main" id="{66616E4A-8B2E-4FF3-B5A0-2DA28613E021}"/>
              </a:ext>
            </a:extLst>
          </p:cNvPr>
          <p:cNvSpPr txBox="1"/>
          <p:nvPr/>
        </p:nvSpPr>
        <p:spPr>
          <a:xfrm>
            <a:off x="3068514" y="194157"/>
            <a:ext cx="6919664" cy="1107996"/>
          </a:xfrm>
          <a:prstGeom prst="rect">
            <a:avLst/>
          </a:prstGeom>
          <a:noFill/>
        </p:spPr>
        <p:txBody>
          <a:bodyPr wrap="square" rtlCol="0">
            <a:spAutoFit/>
          </a:bodyPr>
          <a:lstStyle/>
          <a:p>
            <a:pPr algn="ctr"/>
            <a:r>
              <a:rPr lang="es-MX" sz="6600" dirty="0">
                <a:solidFill>
                  <a:srgbClr val="2EBFC2"/>
                </a:solidFill>
                <a:latin typeface="Tw Cen MT" panose="020B0602020104020603" pitchFamily="34" charset="0"/>
              </a:rPr>
              <a:t>Funcionamiento</a:t>
            </a:r>
            <a:endParaRPr lang="es-MX" sz="7200" dirty="0">
              <a:solidFill>
                <a:srgbClr val="2EBFC2"/>
              </a:solidFill>
              <a:latin typeface="Tw Cen MT" panose="020B0602020104020603" pitchFamily="34" charset="0"/>
            </a:endParaRPr>
          </a:p>
        </p:txBody>
      </p:sp>
      <p:cxnSp>
        <p:nvCxnSpPr>
          <p:cNvPr id="3" name="Conector recto de flecha 2">
            <a:extLst>
              <a:ext uri="{FF2B5EF4-FFF2-40B4-BE49-F238E27FC236}">
                <a16:creationId xmlns:a16="http://schemas.microsoft.com/office/drawing/2014/main" id="{3A5ACF74-2898-4FB3-B6EF-F88679A67E93}"/>
              </a:ext>
            </a:extLst>
          </p:cNvPr>
          <p:cNvCxnSpPr>
            <a:cxnSpLocks/>
          </p:cNvCxnSpPr>
          <p:nvPr/>
        </p:nvCxnSpPr>
        <p:spPr>
          <a:xfrm>
            <a:off x="6410600" y="2386644"/>
            <a:ext cx="0" cy="626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9E27C17E-2311-440C-A18A-8C8422EC6D99}"/>
              </a:ext>
            </a:extLst>
          </p:cNvPr>
          <p:cNvCxnSpPr>
            <a:cxnSpLocks/>
          </p:cNvCxnSpPr>
          <p:nvPr/>
        </p:nvCxnSpPr>
        <p:spPr>
          <a:xfrm>
            <a:off x="6410600" y="4062406"/>
            <a:ext cx="4104" cy="626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56C7691E-686D-4F7A-AFA8-CDBE0AD403EA}"/>
              </a:ext>
            </a:extLst>
          </p:cNvPr>
          <p:cNvCxnSpPr>
            <a:cxnSpLocks/>
          </p:cNvCxnSpPr>
          <p:nvPr/>
        </p:nvCxnSpPr>
        <p:spPr>
          <a:xfrm flipH="1">
            <a:off x="4286802" y="4062406"/>
            <a:ext cx="2123798" cy="63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A45267DF-7D16-4BBC-9BFD-ACFDB92CBE73}"/>
              </a:ext>
            </a:extLst>
          </p:cNvPr>
          <p:cNvCxnSpPr>
            <a:cxnSpLocks/>
          </p:cNvCxnSpPr>
          <p:nvPr/>
        </p:nvCxnSpPr>
        <p:spPr>
          <a:xfrm>
            <a:off x="6410600" y="4062406"/>
            <a:ext cx="2132006" cy="63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4 Imagen" descr="C:\Users\User\Downloads\online-event-registration.png">
            <a:extLst>
              <a:ext uri="{FF2B5EF4-FFF2-40B4-BE49-F238E27FC236}">
                <a16:creationId xmlns:a16="http://schemas.microsoft.com/office/drawing/2014/main" id="{27CBDE54-98F4-4A38-B00C-131AAEF4D2BA}"/>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9494" y="1254647"/>
            <a:ext cx="1329750" cy="1214842"/>
          </a:xfrm>
          <a:prstGeom prst="rect">
            <a:avLst/>
          </a:prstGeom>
          <a:noFill/>
          <a:ln>
            <a:noFill/>
          </a:ln>
        </p:spPr>
      </p:pic>
      <p:pic>
        <p:nvPicPr>
          <p:cNvPr id="53" name="Picture 3" descr="C:\Users\User\Downloads\pincode.png">
            <a:extLst>
              <a:ext uri="{FF2B5EF4-FFF2-40B4-BE49-F238E27FC236}">
                <a16:creationId xmlns:a16="http://schemas.microsoft.com/office/drawing/2014/main" id="{10869EAA-615E-43ED-8937-9FC19F2DB37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89420" y="3013253"/>
            <a:ext cx="1042360" cy="10423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User\Downloads\time-and-date.png">
            <a:extLst>
              <a:ext uri="{FF2B5EF4-FFF2-40B4-BE49-F238E27FC236}">
                <a16:creationId xmlns:a16="http://schemas.microsoft.com/office/drawing/2014/main" id="{0D2513AA-BAE3-496A-85C9-E65A327FD8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19374" y="4756859"/>
            <a:ext cx="1134854" cy="113485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descr="C:\Users\User\Downloads\send.png">
            <a:extLst>
              <a:ext uri="{FF2B5EF4-FFF2-40B4-BE49-F238E27FC236}">
                <a16:creationId xmlns:a16="http://schemas.microsoft.com/office/drawing/2014/main" id="{E8316012-7BC0-4E93-A4C1-6BADE224F4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55545" y="4555368"/>
            <a:ext cx="1310112" cy="131011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C:\Users\User\Downloads\search.png">
            <a:extLst>
              <a:ext uri="{FF2B5EF4-FFF2-40B4-BE49-F238E27FC236}">
                <a16:creationId xmlns:a16="http://schemas.microsoft.com/office/drawing/2014/main" id="{C02EF0DB-BA15-4A25-883E-A760D78190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88711" y="4756859"/>
            <a:ext cx="1134854" cy="113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667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250" fill="hold"/>
                                        <p:tgtEl>
                                          <p:spTgt spid="51"/>
                                        </p:tgtEl>
                                        <p:attrNameLst>
                                          <p:attrName>ppt_x</p:attrName>
                                        </p:attrNameLst>
                                      </p:cBhvr>
                                      <p:tavLst>
                                        <p:tav tm="0">
                                          <p:val>
                                            <p:strVal val="#ppt_x"/>
                                          </p:val>
                                        </p:tav>
                                        <p:tav tm="100000">
                                          <p:val>
                                            <p:strVal val="#ppt_x"/>
                                          </p:val>
                                        </p:tav>
                                      </p:tavLst>
                                    </p:anim>
                                    <p:anim calcmode="lin" valueType="num">
                                      <p:cBhvr additive="base">
                                        <p:cTn id="14" dur="250" fill="hold"/>
                                        <p:tgtEl>
                                          <p:spTgt spid="51"/>
                                        </p:tgtEl>
                                        <p:attrNameLst>
                                          <p:attrName>ppt_y</p:attrName>
                                        </p:attrNameLst>
                                      </p:cBhvr>
                                      <p:tavLst>
                                        <p:tav tm="0">
                                          <p:val>
                                            <p:strVal val="1+#ppt_h/2"/>
                                          </p:val>
                                        </p:tav>
                                        <p:tav tm="100000">
                                          <p:val>
                                            <p:strVal val="#ppt_y"/>
                                          </p:val>
                                        </p:tav>
                                      </p:tavLst>
                                    </p:anim>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50" fill="hold"/>
                                        <p:tgtEl>
                                          <p:spTgt spid="53"/>
                                        </p:tgtEl>
                                        <p:attrNameLst>
                                          <p:attrName>ppt_x</p:attrName>
                                        </p:attrNameLst>
                                      </p:cBhvr>
                                      <p:tavLst>
                                        <p:tav tm="0">
                                          <p:val>
                                            <p:strVal val="#ppt_x"/>
                                          </p:val>
                                        </p:tav>
                                        <p:tav tm="100000">
                                          <p:val>
                                            <p:strVal val="#ppt_x"/>
                                          </p:val>
                                        </p:tav>
                                      </p:tavLst>
                                    </p:anim>
                                    <p:anim calcmode="lin" valueType="num">
                                      <p:cBhvr additive="base">
                                        <p:cTn id="23" dur="250" fill="hold"/>
                                        <p:tgtEl>
                                          <p:spTgt spid="53"/>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par>
                          <p:cTn id="28" fill="hold">
                            <p:stCondLst>
                              <p:cond delay="1500"/>
                            </p:stCondLst>
                            <p:childTnLst>
                              <p:par>
                                <p:cTn id="29" presetID="2" presetClass="entr" presetSubtype="4"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250" fill="hold"/>
                                        <p:tgtEl>
                                          <p:spTgt spid="54"/>
                                        </p:tgtEl>
                                        <p:attrNameLst>
                                          <p:attrName>ppt_x</p:attrName>
                                        </p:attrNameLst>
                                      </p:cBhvr>
                                      <p:tavLst>
                                        <p:tav tm="0">
                                          <p:val>
                                            <p:strVal val="#ppt_x"/>
                                          </p:val>
                                        </p:tav>
                                        <p:tav tm="100000">
                                          <p:val>
                                            <p:strVal val="#ppt_x"/>
                                          </p:val>
                                        </p:tav>
                                      </p:tavLst>
                                    </p:anim>
                                    <p:anim calcmode="lin" valueType="num">
                                      <p:cBhvr additive="base">
                                        <p:cTn id="32" dur="250" fill="hold"/>
                                        <p:tgtEl>
                                          <p:spTgt spid="54"/>
                                        </p:tgtEl>
                                        <p:attrNameLst>
                                          <p:attrName>ppt_y</p:attrName>
                                        </p:attrNameLst>
                                      </p:cBhvr>
                                      <p:tavLst>
                                        <p:tav tm="0">
                                          <p:val>
                                            <p:strVal val="1+#ppt_h/2"/>
                                          </p:val>
                                        </p:tav>
                                        <p:tav tm="100000">
                                          <p:val>
                                            <p:strVal val="#ppt_y"/>
                                          </p:val>
                                        </p:tav>
                                      </p:tavLst>
                                    </p:anim>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50"/>
                                        <p:tgtEl>
                                          <p:spTgt spid="5"/>
                                        </p:tgtEl>
                                      </p:cBhvr>
                                    </p:animEffect>
                                  </p:childTnLst>
                                </p:cTn>
                              </p:par>
                            </p:childTnLst>
                          </p:cTn>
                        </p:par>
                        <p:par>
                          <p:cTn id="37" fill="hold">
                            <p:stCondLst>
                              <p:cond delay="2000"/>
                            </p:stCondLst>
                            <p:childTnLst>
                              <p:par>
                                <p:cTn id="38" presetID="2" presetClass="entr" presetSubtype="4"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250" fill="hold"/>
                                        <p:tgtEl>
                                          <p:spTgt spid="55"/>
                                        </p:tgtEl>
                                        <p:attrNameLst>
                                          <p:attrName>ppt_x</p:attrName>
                                        </p:attrNameLst>
                                      </p:cBhvr>
                                      <p:tavLst>
                                        <p:tav tm="0">
                                          <p:val>
                                            <p:strVal val="#ppt_x"/>
                                          </p:val>
                                        </p:tav>
                                        <p:tav tm="100000">
                                          <p:val>
                                            <p:strVal val="#ppt_x"/>
                                          </p:val>
                                        </p:tav>
                                      </p:tavLst>
                                    </p:anim>
                                    <p:anim calcmode="lin" valueType="num">
                                      <p:cBhvr additive="base">
                                        <p:cTn id="41" dur="250" fill="hold"/>
                                        <p:tgtEl>
                                          <p:spTgt spid="55"/>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50"/>
                                        <p:tgtEl>
                                          <p:spTgt spid="9"/>
                                        </p:tgtEl>
                                      </p:cBhvr>
                                    </p:animEffect>
                                  </p:childTnLst>
                                </p:cTn>
                              </p:par>
                            </p:childTnLst>
                          </p:cTn>
                        </p:par>
                        <p:par>
                          <p:cTn id="46" fill="hold">
                            <p:stCondLst>
                              <p:cond delay="2500"/>
                            </p:stCondLst>
                            <p:childTnLst>
                              <p:par>
                                <p:cTn id="47" presetID="2" presetClass="entr" presetSubtype="4"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250" fill="hold"/>
                                        <p:tgtEl>
                                          <p:spTgt spid="57"/>
                                        </p:tgtEl>
                                        <p:attrNameLst>
                                          <p:attrName>ppt_x</p:attrName>
                                        </p:attrNameLst>
                                      </p:cBhvr>
                                      <p:tavLst>
                                        <p:tav tm="0">
                                          <p:val>
                                            <p:strVal val="#ppt_x"/>
                                          </p:val>
                                        </p:tav>
                                        <p:tav tm="100000">
                                          <p:val>
                                            <p:strVal val="#ppt_x"/>
                                          </p:val>
                                        </p:tav>
                                      </p:tavLst>
                                    </p:anim>
                                    <p:anim calcmode="lin" valueType="num">
                                      <p:cBhvr additive="base">
                                        <p:cTn id="50" dur="2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11406"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07880"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55376"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18657"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68" name="TextBox 15">
            <a:extLst>
              <a:ext uri="{FF2B5EF4-FFF2-40B4-BE49-F238E27FC236}">
                <a16:creationId xmlns:a16="http://schemas.microsoft.com/office/drawing/2014/main" id="{AD24BFAA-FBE2-4F32-A669-9903297A34D5}"/>
              </a:ext>
            </a:extLst>
          </p:cNvPr>
          <p:cNvSpPr txBox="1"/>
          <p:nvPr/>
        </p:nvSpPr>
        <p:spPr>
          <a:xfrm>
            <a:off x="3781573" y="27926"/>
            <a:ext cx="6498463" cy="1446550"/>
          </a:xfrm>
          <a:prstGeom prst="rect">
            <a:avLst/>
          </a:prstGeom>
          <a:noFill/>
        </p:spPr>
        <p:txBody>
          <a:bodyPr wrap="square" rtlCol="0">
            <a:spAutoFit/>
          </a:bodyPr>
          <a:lstStyle/>
          <a:p>
            <a:pPr algn="ctr"/>
            <a:r>
              <a:rPr lang="es-MX" sz="8800" dirty="0">
                <a:solidFill>
                  <a:srgbClr val="2EBFC2"/>
                </a:solidFill>
                <a:latin typeface="Tw Cen MT" panose="020B0602020104020603" pitchFamily="34" charset="0"/>
              </a:rPr>
              <a:t>Elección</a:t>
            </a:r>
            <a:endParaRPr lang="es-MX" sz="7200" dirty="0">
              <a:solidFill>
                <a:srgbClr val="2EBFC2"/>
              </a:solidFill>
              <a:latin typeface="Tw Cen MT" panose="020B0602020104020603" pitchFamily="34" charset="0"/>
            </a:endParaRPr>
          </a:p>
        </p:txBody>
      </p:sp>
      <p:grpSp>
        <p:nvGrpSpPr>
          <p:cNvPr id="102" name="Group 1">
            <a:extLst>
              <a:ext uri="{FF2B5EF4-FFF2-40B4-BE49-F238E27FC236}">
                <a16:creationId xmlns:a16="http://schemas.microsoft.com/office/drawing/2014/main" id="{9154F432-3D1C-4387-913F-33D7E13B5975}"/>
              </a:ext>
            </a:extLst>
          </p:cNvPr>
          <p:cNvGrpSpPr/>
          <p:nvPr/>
        </p:nvGrpSpPr>
        <p:grpSpPr>
          <a:xfrm>
            <a:off x="8246664" y="1556163"/>
            <a:ext cx="1805441" cy="1894017"/>
            <a:chOff x="6381342" y="2182683"/>
            <a:chExt cx="1805441" cy="1894017"/>
          </a:xfrm>
        </p:grpSpPr>
        <p:sp>
          <p:nvSpPr>
            <p:cNvPr id="103" name="Rectangle: Top Corners Rounded 2">
              <a:extLst>
                <a:ext uri="{FF2B5EF4-FFF2-40B4-BE49-F238E27FC236}">
                  <a16:creationId xmlns:a16="http://schemas.microsoft.com/office/drawing/2014/main" id="{8A4528D3-F1E0-4B0A-AF57-6BE486C4A659}"/>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3">
              <a:extLst>
                <a:ext uri="{FF2B5EF4-FFF2-40B4-BE49-F238E27FC236}">
                  <a16:creationId xmlns:a16="http://schemas.microsoft.com/office/drawing/2014/main" id="{8BF69B1A-ADBC-42CF-8C6C-91D12AE952C0}"/>
                </a:ext>
              </a:extLst>
            </p:cNvPr>
            <p:cNvSpPr txBox="1"/>
            <p:nvPr/>
          </p:nvSpPr>
          <p:spPr>
            <a:xfrm>
              <a:off x="6381342" y="2182683"/>
              <a:ext cx="1805441" cy="523220"/>
            </a:xfrm>
            <a:prstGeom prst="rect">
              <a:avLst/>
            </a:prstGeom>
            <a:noFill/>
          </p:spPr>
          <p:txBody>
            <a:bodyPr wrap="square" rtlCol="0">
              <a:spAutoFit/>
            </a:bodyPr>
            <a:lstStyle/>
            <a:p>
              <a:pPr algn="ctr"/>
              <a:r>
                <a:rPr lang="en-US" sz="2800" b="1" dirty="0" err="1">
                  <a:solidFill>
                    <a:srgbClr val="E6E7E9"/>
                  </a:solidFill>
                  <a:latin typeface="Tw Cen MT" panose="020B0602020104020603" pitchFamily="34" charset="0"/>
                </a:rPr>
                <a:t>Dificultad</a:t>
              </a:r>
              <a:endParaRPr lang="en-US" sz="3200" b="1" dirty="0">
                <a:solidFill>
                  <a:srgbClr val="E6E7E9"/>
                </a:solidFill>
                <a:latin typeface="Tw Cen MT" panose="020B0602020104020603" pitchFamily="34" charset="0"/>
              </a:endParaRPr>
            </a:p>
          </p:txBody>
        </p:sp>
        <p:sp>
          <p:nvSpPr>
            <p:cNvPr id="105" name="TextBox 4">
              <a:extLst>
                <a:ext uri="{FF2B5EF4-FFF2-40B4-BE49-F238E27FC236}">
                  <a16:creationId xmlns:a16="http://schemas.microsoft.com/office/drawing/2014/main" id="{5C7796F0-49D6-4885-AD87-A5566FE40869}"/>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6" name="Group 5">
            <a:extLst>
              <a:ext uri="{FF2B5EF4-FFF2-40B4-BE49-F238E27FC236}">
                <a16:creationId xmlns:a16="http://schemas.microsoft.com/office/drawing/2014/main" id="{07564738-EAFA-4A13-B202-0F0DCC8F017E}"/>
              </a:ext>
            </a:extLst>
          </p:cNvPr>
          <p:cNvGrpSpPr/>
          <p:nvPr/>
        </p:nvGrpSpPr>
        <p:grpSpPr>
          <a:xfrm>
            <a:off x="5749787" y="1556163"/>
            <a:ext cx="1805441" cy="1894017"/>
            <a:chOff x="3884465" y="2182683"/>
            <a:chExt cx="1805441" cy="1894017"/>
          </a:xfrm>
        </p:grpSpPr>
        <p:sp>
          <p:nvSpPr>
            <p:cNvPr id="107" name="Rectangle: Top Corners Rounded 6">
              <a:extLst>
                <a:ext uri="{FF2B5EF4-FFF2-40B4-BE49-F238E27FC236}">
                  <a16:creationId xmlns:a16="http://schemas.microsoft.com/office/drawing/2014/main" id="{8C956C50-F32A-46B1-ADE3-5C5737226B29}"/>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7">
              <a:extLst>
                <a:ext uri="{FF2B5EF4-FFF2-40B4-BE49-F238E27FC236}">
                  <a16:creationId xmlns:a16="http://schemas.microsoft.com/office/drawing/2014/main" id="{AA19798B-CD20-4B87-81F5-954880A39F2A}"/>
                </a:ext>
              </a:extLst>
            </p:cNvPr>
            <p:cNvSpPr txBox="1"/>
            <p:nvPr/>
          </p:nvSpPr>
          <p:spPr>
            <a:xfrm>
              <a:off x="3884465" y="2182683"/>
              <a:ext cx="1805441" cy="523220"/>
            </a:xfrm>
            <a:prstGeom prst="rect">
              <a:avLst/>
            </a:prstGeom>
            <a:noFill/>
          </p:spPr>
          <p:txBody>
            <a:bodyPr wrap="square" rtlCol="0">
              <a:spAutoFit/>
            </a:bodyPr>
            <a:lstStyle/>
            <a:p>
              <a:pPr algn="ctr"/>
              <a:r>
                <a:rPr lang="en-US" sz="2800" b="1" dirty="0" err="1">
                  <a:solidFill>
                    <a:srgbClr val="E6E7E9"/>
                  </a:solidFill>
                  <a:latin typeface="Tw Cen MT" panose="020B0602020104020603" pitchFamily="34" charset="0"/>
                </a:rPr>
                <a:t>Potencial</a:t>
              </a:r>
              <a:endParaRPr lang="en-US" sz="3600" b="1" dirty="0">
                <a:solidFill>
                  <a:srgbClr val="E6E7E9"/>
                </a:solidFill>
                <a:latin typeface="Tw Cen MT" panose="020B0602020104020603" pitchFamily="34" charset="0"/>
              </a:endParaRPr>
            </a:p>
          </p:txBody>
        </p:sp>
        <p:sp>
          <p:nvSpPr>
            <p:cNvPr id="109" name="TextBox 8">
              <a:extLst>
                <a:ext uri="{FF2B5EF4-FFF2-40B4-BE49-F238E27FC236}">
                  <a16:creationId xmlns:a16="http://schemas.microsoft.com/office/drawing/2014/main" id="{46A942B3-6F56-416E-B9A9-8F6598539FCD}"/>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10" name="Group 9">
            <a:extLst>
              <a:ext uri="{FF2B5EF4-FFF2-40B4-BE49-F238E27FC236}">
                <a16:creationId xmlns:a16="http://schemas.microsoft.com/office/drawing/2014/main" id="{51E064D9-3897-471B-A4FF-490659F7A61B}"/>
              </a:ext>
            </a:extLst>
          </p:cNvPr>
          <p:cNvGrpSpPr/>
          <p:nvPr/>
        </p:nvGrpSpPr>
        <p:grpSpPr>
          <a:xfrm>
            <a:off x="3252910" y="1556163"/>
            <a:ext cx="1805441" cy="1894017"/>
            <a:chOff x="1387588" y="2182683"/>
            <a:chExt cx="1805441" cy="1894017"/>
          </a:xfrm>
        </p:grpSpPr>
        <p:sp>
          <p:nvSpPr>
            <p:cNvPr id="111" name="Rectangle: Top Corners Rounded 10">
              <a:extLst>
                <a:ext uri="{FF2B5EF4-FFF2-40B4-BE49-F238E27FC236}">
                  <a16:creationId xmlns:a16="http://schemas.microsoft.com/office/drawing/2014/main" id="{2CC271A0-DC6D-4182-9F25-663A1FF587CE}"/>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
              <a:extLst>
                <a:ext uri="{FF2B5EF4-FFF2-40B4-BE49-F238E27FC236}">
                  <a16:creationId xmlns:a16="http://schemas.microsoft.com/office/drawing/2014/main" id="{5C660645-F1C4-4B28-AC6F-3B9FD5F8C662}"/>
                </a:ext>
              </a:extLst>
            </p:cNvPr>
            <p:cNvSpPr txBox="1"/>
            <p:nvPr/>
          </p:nvSpPr>
          <p:spPr>
            <a:xfrm>
              <a:off x="1387588" y="2182683"/>
              <a:ext cx="1805441"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Libertad</a:t>
              </a:r>
              <a:endParaRPr lang="en-US" sz="3600" b="1" dirty="0">
                <a:solidFill>
                  <a:srgbClr val="E6E7E9"/>
                </a:solidFill>
                <a:latin typeface="Tw Cen MT" panose="020B0602020104020603" pitchFamily="34" charset="0"/>
              </a:endParaRPr>
            </a:p>
          </p:txBody>
        </p:sp>
        <p:sp>
          <p:nvSpPr>
            <p:cNvPr id="113" name="TextBox 12">
              <a:extLst>
                <a:ext uri="{FF2B5EF4-FFF2-40B4-BE49-F238E27FC236}">
                  <a16:creationId xmlns:a16="http://schemas.microsoft.com/office/drawing/2014/main" id="{53857FCC-29C1-48E7-B496-3306A56E9682}"/>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14" name="Freeform: Shape 13">
            <a:extLst>
              <a:ext uri="{FF2B5EF4-FFF2-40B4-BE49-F238E27FC236}">
                <a16:creationId xmlns:a16="http://schemas.microsoft.com/office/drawing/2014/main" id="{3638BED4-2AA2-4354-BE83-22E8C14DA9FA}"/>
              </a:ext>
            </a:extLst>
          </p:cNvPr>
          <p:cNvSpPr/>
          <p:nvPr/>
        </p:nvSpPr>
        <p:spPr>
          <a:xfrm flipV="1">
            <a:off x="3359840" y="251673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4">
            <a:extLst>
              <a:ext uri="{FF2B5EF4-FFF2-40B4-BE49-F238E27FC236}">
                <a16:creationId xmlns:a16="http://schemas.microsoft.com/office/drawing/2014/main" id="{EE667B51-9A82-478D-8B20-7CD7E65FC6AB}"/>
              </a:ext>
            </a:extLst>
          </p:cNvPr>
          <p:cNvSpPr/>
          <p:nvPr/>
        </p:nvSpPr>
        <p:spPr>
          <a:xfrm flipV="1">
            <a:off x="5856717" y="251673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5">
            <a:extLst>
              <a:ext uri="{FF2B5EF4-FFF2-40B4-BE49-F238E27FC236}">
                <a16:creationId xmlns:a16="http://schemas.microsoft.com/office/drawing/2014/main" id="{FE649020-9296-430F-AEA9-B01A2E8F6C5F}"/>
              </a:ext>
            </a:extLst>
          </p:cNvPr>
          <p:cNvSpPr/>
          <p:nvPr/>
        </p:nvSpPr>
        <p:spPr>
          <a:xfrm flipV="1">
            <a:off x="8353594" y="251673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5" descr="Escena de montaña">
            <a:extLst>
              <a:ext uri="{FF2B5EF4-FFF2-40B4-BE49-F238E27FC236}">
                <a16:creationId xmlns:a16="http://schemas.microsoft.com/office/drawing/2014/main" id="{C49F6DEA-A3E3-4994-9EF9-490E0467F3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587385" y="3476563"/>
            <a:ext cx="1136490" cy="1136490"/>
          </a:xfrm>
          <a:prstGeom prst="rect">
            <a:avLst/>
          </a:prstGeom>
        </p:spPr>
      </p:pic>
      <p:pic>
        <p:nvPicPr>
          <p:cNvPr id="118" name="Picture 26" descr="Tendencia alcista">
            <a:extLst>
              <a:ext uri="{FF2B5EF4-FFF2-40B4-BE49-F238E27FC236}">
                <a16:creationId xmlns:a16="http://schemas.microsoft.com/office/drawing/2014/main" id="{786761CC-CDCF-4965-A0B4-7D2B203BE3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039880" y="3420476"/>
            <a:ext cx="1225254" cy="1225254"/>
          </a:xfrm>
          <a:prstGeom prst="rect">
            <a:avLst/>
          </a:prstGeom>
        </p:spPr>
      </p:pic>
      <p:pic>
        <p:nvPicPr>
          <p:cNvPr id="119" name="Picture 27">
            <a:extLst>
              <a:ext uri="{FF2B5EF4-FFF2-40B4-BE49-F238E27FC236}">
                <a16:creationId xmlns:a16="http://schemas.microsoft.com/office/drawing/2014/main" id="{732C104B-76B8-4C4C-B7D6-74B84B633FB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507250" y="3328786"/>
            <a:ext cx="1284267" cy="1284267"/>
          </a:xfrm>
          <a:prstGeom prst="rect">
            <a:avLst/>
          </a:prstGeom>
        </p:spPr>
      </p:pic>
    </p:spTree>
    <p:extLst>
      <p:ext uri="{BB962C8B-B14F-4D97-AF65-F5344CB8AC3E}">
        <p14:creationId xmlns:p14="http://schemas.microsoft.com/office/powerpoint/2010/main" val="3277736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anim calcmode="lin" valueType="num">
                                      <p:cBhvr>
                                        <p:cTn id="14" dur="500" fill="hold"/>
                                        <p:tgtEl>
                                          <p:spTgt spid="114"/>
                                        </p:tgtEl>
                                        <p:attrNameLst>
                                          <p:attrName>ppt_x</p:attrName>
                                        </p:attrNameLst>
                                      </p:cBhvr>
                                      <p:tavLst>
                                        <p:tav tm="0">
                                          <p:val>
                                            <p:strVal val="#ppt_x"/>
                                          </p:val>
                                        </p:tav>
                                        <p:tav tm="100000">
                                          <p:val>
                                            <p:strVal val="#ppt_x"/>
                                          </p:val>
                                        </p:tav>
                                      </p:tavLst>
                                    </p:anim>
                                    <p:anim calcmode="lin" valueType="num">
                                      <p:cBhvr>
                                        <p:cTn id="15" dur="500" fill="hold"/>
                                        <p:tgtEl>
                                          <p:spTgt spid="1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25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anim calcmode="lin" valueType="num">
                                      <p:cBhvr>
                                        <p:cTn id="20" dur="500" fill="hold"/>
                                        <p:tgtEl>
                                          <p:spTgt spid="110"/>
                                        </p:tgtEl>
                                        <p:attrNameLst>
                                          <p:attrName>ppt_x</p:attrName>
                                        </p:attrNameLst>
                                      </p:cBhvr>
                                      <p:tavLst>
                                        <p:tav tm="0">
                                          <p:val>
                                            <p:strVal val="#ppt_x"/>
                                          </p:val>
                                        </p:tav>
                                        <p:tav tm="100000">
                                          <p:val>
                                            <p:strVal val="#ppt_x"/>
                                          </p:val>
                                        </p:tav>
                                      </p:tavLst>
                                    </p:anim>
                                    <p:anim calcmode="lin" valueType="num">
                                      <p:cBhvr>
                                        <p:cTn id="21" dur="500" fill="hold"/>
                                        <p:tgtEl>
                                          <p:spTgt spid="110"/>
                                        </p:tgtEl>
                                        <p:attrNameLst>
                                          <p:attrName>ppt_y</p:attrName>
                                        </p:attrNameLst>
                                      </p:cBhvr>
                                      <p:tavLst>
                                        <p:tav tm="0">
                                          <p:val>
                                            <p:strVal val="#ppt_y+.1"/>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117"/>
                                        </p:tgtEl>
                                        <p:attrNameLst>
                                          <p:attrName>style.visibility</p:attrName>
                                        </p:attrNameLst>
                                      </p:cBhvr>
                                      <p:to>
                                        <p:strVal val="visible"/>
                                      </p:to>
                                    </p:set>
                                    <p:anim calcmode="lin" valueType="num">
                                      <p:cBhvr>
                                        <p:cTn id="24" dur="500" fill="hold"/>
                                        <p:tgtEl>
                                          <p:spTgt spid="117"/>
                                        </p:tgtEl>
                                        <p:attrNameLst>
                                          <p:attrName>ppt_w</p:attrName>
                                        </p:attrNameLst>
                                      </p:cBhvr>
                                      <p:tavLst>
                                        <p:tav tm="0">
                                          <p:val>
                                            <p:fltVal val="0"/>
                                          </p:val>
                                        </p:tav>
                                        <p:tav tm="100000">
                                          <p:val>
                                            <p:strVal val="#ppt_w"/>
                                          </p:val>
                                        </p:tav>
                                      </p:tavLst>
                                    </p:anim>
                                    <p:anim calcmode="lin" valueType="num">
                                      <p:cBhvr>
                                        <p:cTn id="25" dur="500" fill="hold"/>
                                        <p:tgtEl>
                                          <p:spTgt spid="117"/>
                                        </p:tgtEl>
                                        <p:attrNameLst>
                                          <p:attrName>ppt_h</p:attrName>
                                        </p:attrNameLst>
                                      </p:cBhvr>
                                      <p:tavLst>
                                        <p:tav tm="0">
                                          <p:val>
                                            <p:fltVal val="0"/>
                                          </p:val>
                                        </p:tav>
                                        <p:tav tm="100000">
                                          <p:val>
                                            <p:strVal val="#ppt_h"/>
                                          </p:val>
                                        </p:tav>
                                      </p:tavLst>
                                    </p:anim>
                                    <p:animEffect transition="in" filter="fade">
                                      <p:cBhvr>
                                        <p:cTn id="26" dur="500"/>
                                        <p:tgtEl>
                                          <p:spTgt spid="117"/>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anim calcmode="lin" valueType="num">
                                      <p:cBhvr>
                                        <p:cTn id="31" dur="500" fill="hold"/>
                                        <p:tgtEl>
                                          <p:spTgt spid="115"/>
                                        </p:tgtEl>
                                        <p:attrNameLst>
                                          <p:attrName>ppt_x</p:attrName>
                                        </p:attrNameLst>
                                      </p:cBhvr>
                                      <p:tavLst>
                                        <p:tav tm="0">
                                          <p:val>
                                            <p:strVal val="#ppt_x"/>
                                          </p:val>
                                        </p:tav>
                                        <p:tav tm="100000">
                                          <p:val>
                                            <p:strVal val="#ppt_x"/>
                                          </p:val>
                                        </p:tav>
                                      </p:tavLst>
                                    </p:anim>
                                    <p:anim calcmode="lin" valueType="num">
                                      <p:cBhvr>
                                        <p:cTn id="32" dur="500" fill="hold"/>
                                        <p:tgtEl>
                                          <p:spTgt spid="115"/>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anim calcmode="lin" valueType="num">
                                      <p:cBhvr>
                                        <p:cTn id="37" dur="500" fill="hold"/>
                                        <p:tgtEl>
                                          <p:spTgt spid="106"/>
                                        </p:tgtEl>
                                        <p:attrNameLst>
                                          <p:attrName>ppt_x</p:attrName>
                                        </p:attrNameLst>
                                      </p:cBhvr>
                                      <p:tavLst>
                                        <p:tav tm="0">
                                          <p:val>
                                            <p:strVal val="#ppt_x"/>
                                          </p:val>
                                        </p:tav>
                                        <p:tav tm="100000">
                                          <p:val>
                                            <p:strVal val="#ppt_x"/>
                                          </p:val>
                                        </p:tav>
                                      </p:tavLst>
                                    </p:anim>
                                    <p:anim calcmode="lin" valueType="num">
                                      <p:cBhvr>
                                        <p:cTn id="38" dur="500" fill="hold"/>
                                        <p:tgtEl>
                                          <p:spTgt spid="106"/>
                                        </p:tgtEl>
                                        <p:attrNameLst>
                                          <p:attrName>ppt_y</p:attrName>
                                        </p:attrNameLst>
                                      </p:cBhvr>
                                      <p:tavLst>
                                        <p:tav tm="0">
                                          <p:val>
                                            <p:strVal val="#ppt_y+.1"/>
                                          </p:val>
                                        </p:tav>
                                        <p:tav tm="100000">
                                          <p:val>
                                            <p:strVal val="#ppt_y"/>
                                          </p:val>
                                        </p:tav>
                                      </p:tavLst>
                                    </p:anim>
                                  </p:childTnLst>
                                </p:cTn>
                              </p:par>
                              <p:par>
                                <p:cTn id="39" presetID="53" presetClass="entr" presetSubtype="16" fill="hold" nodeType="with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p:cTn id="41" dur="500" fill="hold"/>
                                        <p:tgtEl>
                                          <p:spTgt spid="118"/>
                                        </p:tgtEl>
                                        <p:attrNameLst>
                                          <p:attrName>ppt_w</p:attrName>
                                        </p:attrNameLst>
                                      </p:cBhvr>
                                      <p:tavLst>
                                        <p:tav tm="0">
                                          <p:val>
                                            <p:fltVal val="0"/>
                                          </p:val>
                                        </p:tav>
                                        <p:tav tm="100000">
                                          <p:val>
                                            <p:strVal val="#ppt_w"/>
                                          </p:val>
                                        </p:tav>
                                      </p:tavLst>
                                    </p:anim>
                                    <p:anim calcmode="lin" valueType="num">
                                      <p:cBhvr>
                                        <p:cTn id="42" dur="500" fill="hold"/>
                                        <p:tgtEl>
                                          <p:spTgt spid="118"/>
                                        </p:tgtEl>
                                        <p:attrNameLst>
                                          <p:attrName>ppt_h</p:attrName>
                                        </p:attrNameLst>
                                      </p:cBhvr>
                                      <p:tavLst>
                                        <p:tav tm="0">
                                          <p:val>
                                            <p:fltVal val="0"/>
                                          </p:val>
                                        </p:tav>
                                        <p:tav tm="100000">
                                          <p:val>
                                            <p:strVal val="#ppt_h"/>
                                          </p:val>
                                        </p:tav>
                                      </p:tavLst>
                                    </p:anim>
                                    <p:animEffect transition="in" filter="fade">
                                      <p:cBhvr>
                                        <p:cTn id="43" dur="500"/>
                                        <p:tgtEl>
                                          <p:spTgt spid="118"/>
                                        </p:tgtEl>
                                      </p:cBhvr>
                                    </p:animEffect>
                                  </p:childTnLst>
                                </p:cTn>
                              </p:par>
                            </p:childTnLst>
                          </p:cTn>
                        </p:par>
                        <p:par>
                          <p:cTn id="44" fill="hold">
                            <p:stCondLst>
                              <p:cond delay="3250"/>
                            </p:stCondLst>
                            <p:childTnLst>
                              <p:par>
                                <p:cTn id="45" presetID="42" presetClass="entr" presetSubtype="0" fill="hold" grpId="0" nodeType="afterEffect">
                                  <p:stCondLst>
                                    <p:cond delay="25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anim calcmode="lin" valueType="num">
                                      <p:cBhvr>
                                        <p:cTn id="48" dur="500" fill="hold"/>
                                        <p:tgtEl>
                                          <p:spTgt spid="116"/>
                                        </p:tgtEl>
                                        <p:attrNameLst>
                                          <p:attrName>ppt_x</p:attrName>
                                        </p:attrNameLst>
                                      </p:cBhvr>
                                      <p:tavLst>
                                        <p:tav tm="0">
                                          <p:val>
                                            <p:strVal val="#ppt_x"/>
                                          </p:val>
                                        </p:tav>
                                        <p:tav tm="100000">
                                          <p:val>
                                            <p:strVal val="#ppt_x"/>
                                          </p:val>
                                        </p:tav>
                                      </p:tavLst>
                                    </p:anim>
                                    <p:anim calcmode="lin" valueType="num">
                                      <p:cBhvr>
                                        <p:cTn id="49" dur="500" fill="hold"/>
                                        <p:tgtEl>
                                          <p:spTgt spid="116"/>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nodeType="afterEffect">
                                  <p:stCondLst>
                                    <p:cond delay="25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anim calcmode="lin" valueType="num">
                                      <p:cBhvr>
                                        <p:cTn id="54" dur="500" fill="hold"/>
                                        <p:tgtEl>
                                          <p:spTgt spid="102"/>
                                        </p:tgtEl>
                                        <p:attrNameLst>
                                          <p:attrName>ppt_x</p:attrName>
                                        </p:attrNameLst>
                                      </p:cBhvr>
                                      <p:tavLst>
                                        <p:tav tm="0">
                                          <p:val>
                                            <p:strVal val="#ppt_x"/>
                                          </p:val>
                                        </p:tav>
                                        <p:tav tm="100000">
                                          <p:val>
                                            <p:strVal val="#ppt_x"/>
                                          </p:val>
                                        </p:tav>
                                      </p:tavLst>
                                    </p:anim>
                                    <p:anim calcmode="lin" valueType="num">
                                      <p:cBhvr>
                                        <p:cTn id="55" dur="500" fill="hold"/>
                                        <p:tgtEl>
                                          <p:spTgt spid="102"/>
                                        </p:tgtEl>
                                        <p:attrNameLst>
                                          <p:attrName>ppt_y</p:attrName>
                                        </p:attrNameLst>
                                      </p:cBhvr>
                                      <p:tavLst>
                                        <p:tav tm="0">
                                          <p:val>
                                            <p:strVal val="#ppt_y+.1"/>
                                          </p:val>
                                        </p:tav>
                                        <p:tav tm="100000">
                                          <p:val>
                                            <p:strVal val="#ppt_y"/>
                                          </p:val>
                                        </p:tav>
                                      </p:tavLst>
                                    </p:anim>
                                  </p:childTnLst>
                                </p:cTn>
                              </p:par>
                              <p:par>
                                <p:cTn id="56" presetID="53" presetClass="entr" presetSubtype="16" fill="hold" nodeType="with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p:cTn id="58" dur="500" fill="hold"/>
                                        <p:tgtEl>
                                          <p:spTgt spid="119"/>
                                        </p:tgtEl>
                                        <p:attrNameLst>
                                          <p:attrName>ppt_w</p:attrName>
                                        </p:attrNameLst>
                                      </p:cBhvr>
                                      <p:tavLst>
                                        <p:tav tm="0">
                                          <p:val>
                                            <p:fltVal val="0"/>
                                          </p:val>
                                        </p:tav>
                                        <p:tav tm="100000">
                                          <p:val>
                                            <p:strVal val="#ppt_w"/>
                                          </p:val>
                                        </p:tav>
                                      </p:tavLst>
                                    </p:anim>
                                    <p:anim calcmode="lin" valueType="num">
                                      <p:cBhvr>
                                        <p:cTn id="59" dur="500" fill="hold"/>
                                        <p:tgtEl>
                                          <p:spTgt spid="119"/>
                                        </p:tgtEl>
                                        <p:attrNameLst>
                                          <p:attrName>ppt_h</p:attrName>
                                        </p:attrNameLst>
                                      </p:cBhvr>
                                      <p:tavLst>
                                        <p:tav tm="0">
                                          <p:val>
                                            <p:fltVal val="0"/>
                                          </p:val>
                                        </p:tav>
                                        <p:tav tm="100000">
                                          <p:val>
                                            <p:strVal val="#ppt_h"/>
                                          </p:val>
                                        </p:tav>
                                      </p:tavLst>
                                    </p:anim>
                                    <p:animEffect transition="in" filter="fade">
                                      <p:cBhvr>
                                        <p:cTn id="6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14" grpId="0" animBg="1"/>
      <p:bldP spid="115" grpId="0" animBg="1"/>
      <p:bldP spid="1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04226"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4025"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55382"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18661"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82" name="TextBox 15">
            <a:extLst>
              <a:ext uri="{FF2B5EF4-FFF2-40B4-BE49-F238E27FC236}">
                <a16:creationId xmlns:a16="http://schemas.microsoft.com/office/drawing/2014/main" id="{04D931A7-EAAA-4DF2-8BF8-3780D95F1B68}"/>
              </a:ext>
            </a:extLst>
          </p:cNvPr>
          <p:cNvSpPr txBox="1"/>
          <p:nvPr/>
        </p:nvSpPr>
        <p:spPr>
          <a:xfrm>
            <a:off x="2571344" y="139592"/>
            <a:ext cx="6919664" cy="923330"/>
          </a:xfrm>
          <a:prstGeom prst="rect">
            <a:avLst/>
          </a:prstGeom>
          <a:noFill/>
        </p:spPr>
        <p:txBody>
          <a:bodyPr wrap="square" rtlCol="0">
            <a:spAutoFit/>
          </a:bodyPr>
          <a:lstStyle/>
          <a:p>
            <a:pPr algn="ctr"/>
            <a:r>
              <a:rPr lang="es-MX" sz="5400" dirty="0">
                <a:solidFill>
                  <a:srgbClr val="FFC730"/>
                </a:solidFill>
                <a:latin typeface="Tw Cen MT" panose="020B0602020104020603" pitchFamily="34" charset="0"/>
              </a:rPr>
              <a:t>QA</a:t>
            </a:r>
            <a:endParaRPr lang="es-MX" sz="7200" dirty="0">
              <a:solidFill>
                <a:srgbClr val="FFC730"/>
              </a:solidFill>
              <a:latin typeface="Tw Cen MT" panose="020B0602020104020603" pitchFamily="34" charset="0"/>
            </a:endParaRPr>
          </a:p>
        </p:txBody>
      </p:sp>
      <p:graphicFrame>
        <p:nvGraphicFramePr>
          <p:cNvPr id="4" name="Tabla 3">
            <a:extLst>
              <a:ext uri="{FF2B5EF4-FFF2-40B4-BE49-F238E27FC236}">
                <a16:creationId xmlns:a16="http://schemas.microsoft.com/office/drawing/2014/main" id="{A2B2CC3D-42E2-48DA-B339-FF7856FAF1BC}"/>
              </a:ext>
            </a:extLst>
          </p:cNvPr>
          <p:cNvGraphicFramePr>
            <a:graphicFrameLocks noGrp="1"/>
          </p:cNvGraphicFramePr>
          <p:nvPr>
            <p:extLst>
              <p:ext uri="{D42A27DB-BD31-4B8C-83A1-F6EECF244321}">
                <p14:modId xmlns:p14="http://schemas.microsoft.com/office/powerpoint/2010/main" val="1882958519"/>
              </p:ext>
            </p:extLst>
          </p:nvPr>
        </p:nvGraphicFramePr>
        <p:xfrm>
          <a:off x="2771133" y="984071"/>
          <a:ext cx="6849523" cy="5588000"/>
        </p:xfrm>
        <a:graphic>
          <a:graphicData uri="http://schemas.openxmlformats.org/drawingml/2006/table">
            <a:tbl>
              <a:tblPr/>
              <a:tblGrid>
                <a:gridCol w="2129178">
                  <a:extLst>
                    <a:ext uri="{9D8B030D-6E8A-4147-A177-3AD203B41FA5}">
                      <a16:colId xmlns:a16="http://schemas.microsoft.com/office/drawing/2014/main" val="3304784977"/>
                    </a:ext>
                  </a:extLst>
                </a:gridCol>
                <a:gridCol w="1205194">
                  <a:extLst>
                    <a:ext uri="{9D8B030D-6E8A-4147-A177-3AD203B41FA5}">
                      <a16:colId xmlns:a16="http://schemas.microsoft.com/office/drawing/2014/main" val="3938918244"/>
                    </a:ext>
                  </a:extLst>
                </a:gridCol>
                <a:gridCol w="2309957">
                  <a:extLst>
                    <a:ext uri="{9D8B030D-6E8A-4147-A177-3AD203B41FA5}">
                      <a16:colId xmlns:a16="http://schemas.microsoft.com/office/drawing/2014/main" val="103777981"/>
                    </a:ext>
                  </a:extLst>
                </a:gridCol>
                <a:gridCol w="1205194">
                  <a:extLst>
                    <a:ext uri="{9D8B030D-6E8A-4147-A177-3AD203B41FA5}">
                      <a16:colId xmlns:a16="http://schemas.microsoft.com/office/drawing/2014/main" val="1784903450"/>
                    </a:ext>
                  </a:extLst>
                </a:gridCol>
              </a:tblGrid>
              <a:tr h="300820">
                <a:tc>
                  <a:txBody>
                    <a:bodyPr/>
                    <a:lstStyle/>
                    <a:p>
                      <a:pPr algn="l" fontAlgn="b"/>
                      <a:r>
                        <a:rPr lang="es-MX" sz="2000" b="0" i="0" u="none" strike="noStrike">
                          <a:solidFill>
                            <a:srgbClr val="000000"/>
                          </a:solidFill>
                          <a:effectLst/>
                          <a:latin typeface="Calibri" panose="020F0502020204030204" pitchFamily="34" charset="0"/>
                        </a:rPr>
                        <a:t>Historias de usuario:</a:t>
                      </a:r>
                    </a:p>
                  </a:txBody>
                  <a:tcPr marL="6350" marR="6350" marT="6350" marB="0" anchor="b">
                    <a:lnL>
                      <a:noFill/>
                    </a:lnL>
                    <a:lnR>
                      <a:noFill/>
                    </a:lnR>
                    <a:lnT>
                      <a:noFill/>
                    </a:lnT>
                    <a:lnB>
                      <a:noFill/>
                    </a:lnB>
                    <a:solidFill>
                      <a:srgbClr val="BDD7EE"/>
                    </a:solidFill>
                  </a:tcPr>
                </a:tc>
                <a:tc>
                  <a:txBody>
                    <a:bodyPr/>
                    <a:lstStyle/>
                    <a:p>
                      <a:pPr algn="ctr" fontAlgn="b"/>
                      <a:r>
                        <a:rPr lang="es-MX" sz="20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l" fontAlgn="b"/>
                      <a:r>
                        <a:rPr lang="es-MX" sz="2000" b="0" i="0" u="none" strike="noStrike">
                          <a:solidFill>
                            <a:srgbClr val="000000"/>
                          </a:solidFill>
                          <a:effectLst/>
                          <a:latin typeface="Calibri" panose="020F0502020204030204" pitchFamily="34" charset="0"/>
                        </a:rPr>
                        <a:t>Mejoras:</a:t>
                      </a:r>
                    </a:p>
                  </a:txBody>
                  <a:tcPr marL="6350" marR="6350" marT="6350" marB="0" anchor="b">
                    <a:lnL>
                      <a:noFill/>
                    </a:lnL>
                    <a:lnR>
                      <a:noFill/>
                    </a:lnR>
                    <a:lnT>
                      <a:noFill/>
                    </a:lnT>
                    <a:lnB>
                      <a:noFill/>
                    </a:lnB>
                    <a:solidFill>
                      <a:srgbClr val="BDD7EE"/>
                    </a:solidFill>
                  </a:tcPr>
                </a:tc>
                <a:tc>
                  <a:txBody>
                    <a:bodyPr/>
                    <a:lstStyle/>
                    <a:p>
                      <a:pPr algn="ctr" fontAlgn="b"/>
                      <a:r>
                        <a:rPr lang="es-MX" sz="2000" b="0" i="0" u="none" strike="noStrike" dirty="0">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extLst>
                  <a:ext uri="{0D108BD9-81ED-4DB2-BD59-A6C34878D82A}">
                    <a16:rowId xmlns:a16="http://schemas.microsoft.com/office/drawing/2014/main" val="99689839"/>
                  </a:ext>
                </a:extLst>
              </a:tr>
              <a:tr h="300820">
                <a:tc>
                  <a:txBody>
                    <a:bodyPr/>
                    <a:lstStyle/>
                    <a:p>
                      <a:pPr algn="l" fontAlgn="b"/>
                      <a:r>
                        <a:rPr lang="es-MX" sz="2000" b="0" i="0" u="none" strike="noStrike">
                          <a:solidFill>
                            <a:srgbClr val="000000"/>
                          </a:solidFill>
                          <a:effectLst/>
                          <a:latin typeface="Calibri" panose="020F0502020204030204" pitchFamily="34" charset="0"/>
                        </a:rPr>
                        <a:t>Casos de prueba</a:t>
                      </a:r>
                    </a:p>
                  </a:txBody>
                  <a:tcPr marL="6350" marR="6350" marT="6350" marB="0" anchor="b">
                    <a:lnL>
                      <a:noFill/>
                    </a:lnL>
                    <a:lnR>
                      <a:noFill/>
                    </a:lnR>
                    <a:lnT>
                      <a:noFill/>
                    </a:lnT>
                    <a:lnB>
                      <a:noFill/>
                    </a:lnB>
                    <a:solidFill>
                      <a:srgbClr val="BDD7EE"/>
                    </a:solidFill>
                  </a:tcPr>
                </a:tc>
                <a:tc>
                  <a:txBody>
                    <a:bodyPr/>
                    <a:lstStyle/>
                    <a:p>
                      <a:pPr algn="ctr" fontAlgn="b"/>
                      <a:r>
                        <a:rPr lang="es-MX" sz="2000" b="0" i="0" u="none" strike="noStrike" dirty="0">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endParaRPr lang="es-MX" sz="20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496719443"/>
                  </a:ext>
                </a:extLst>
              </a:tr>
              <a:tr h="300820">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18864015"/>
                  </a:ext>
                </a:extLst>
              </a:tr>
              <a:tr h="300820">
                <a:tc>
                  <a:txBody>
                    <a:bodyPr/>
                    <a:lstStyle/>
                    <a:p>
                      <a:pPr algn="l" fontAlgn="b"/>
                      <a:r>
                        <a:rPr lang="es-MX" sz="2000" b="1" i="0" u="none" strike="noStrike">
                          <a:solidFill>
                            <a:srgbClr val="FFFFFF"/>
                          </a:solidFill>
                          <a:effectLst/>
                          <a:latin typeface="Calibri" panose="020F0502020204030204" pitchFamily="34" charset="0"/>
                        </a:rPr>
                        <a:t>Pasos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s-MX" sz="2000" b="1" i="0" u="none" strike="noStrike">
                          <a:solidFill>
                            <a:srgbClr val="FFFFFF"/>
                          </a:solidFill>
                          <a:effectLst/>
                          <a:latin typeface="Calibri" panose="020F0502020204030204" pitchFamily="34" charset="0"/>
                        </a:rPr>
                        <a:t>Pasos OK</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s-MX" sz="2000" b="1" i="0" u="none" strike="noStrike">
                          <a:solidFill>
                            <a:srgbClr val="FFFFFF"/>
                          </a:solidFill>
                          <a:effectLst/>
                          <a:latin typeface="Calibri" panose="020F0502020204030204" pitchFamily="34" charset="0"/>
                        </a:rPr>
                        <a:t>Pasos no aprobados</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s-MX" sz="2000" b="1" i="0" u="none" strike="noStrike">
                          <a:solidFill>
                            <a:srgbClr val="FFFFFF"/>
                          </a:solidFill>
                          <a:effectLst/>
                          <a:latin typeface="Calibri" panose="020F0502020204030204" pitchFamily="34" charset="0"/>
                        </a:rPr>
                        <a:t>.</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46111740"/>
                  </a:ext>
                </a:extLst>
              </a:tr>
              <a:tr h="300820">
                <a:tc>
                  <a:txBody>
                    <a:bodyPr/>
                    <a:lstStyle/>
                    <a:p>
                      <a:pPr algn="l" fontAlgn="b"/>
                      <a:r>
                        <a:rPr lang="es-MX" sz="2000" b="0" i="0" u="none" strike="noStrike">
                          <a:solidFill>
                            <a:srgbClr val="000000"/>
                          </a:solidFill>
                          <a:effectLst/>
                          <a:latin typeface="Calibri" panose="020F0502020204030204" pitchFamily="34" charset="0"/>
                        </a:rPr>
                        <a:t>Android</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86</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0</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15017869"/>
                  </a:ext>
                </a:extLst>
              </a:tr>
              <a:tr h="300820">
                <a:tc>
                  <a:txBody>
                    <a:bodyPr/>
                    <a:lstStyle/>
                    <a:p>
                      <a:pPr algn="l" fontAlgn="b"/>
                      <a:r>
                        <a:rPr lang="es-MX" sz="2000" b="0" i="0" u="none" strike="noStrike">
                          <a:solidFill>
                            <a:srgbClr val="000000"/>
                          </a:solidFill>
                          <a:effectLst/>
                          <a:latin typeface="Calibri" panose="020F0502020204030204" pitchFamily="34" charset="0"/>
                        </a:rPr>
                        <a:t>IOS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a:solidFill>
                            <a:srgbClr val="000000"/>
                          </a:solidFill>
                          <a:effectLst/>
                          <a:latin typeface="Calibri" panose="020F0502020204030204" pitchFamily="34" charset="0"/>
                        </a:rPr>
                        <a:t>85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a:solidFill>
                            <a:srgbClr val="000000"/>
                          </a:solidFill>
                          <a:effectLst/>
                          <a:latin typeface="Calibri" panose="020F0502020204030204" pitchFamily="34" charset="0"/>
                        </a:rPr>
                        <a:t>1</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58715443"/>
                  </a:ext>
                </a:extLst>
              </a:tr>
              <a:tr h="300820">
                <a:tc>
                  <a:txBody>
                    <a:bodyPr/>
                    <a:lstStyle/>
                    <a:p>
                      <a:pPr algn="l" fontAlgn="b"/>
                      <a:r>
                        <a:rPr lang="es-MX" sz="2000" b="0" i="0" u="none" strike="noStrike">
                          <a:solidFill>
                            <a:srgbClr val="000000"/>
                          </a:solidFill>
                          <a:effectLst/>
                          <a:latin typeface="Calibri" panose="020F0502020204030204" pitchFamily="34" charset="0"/>
                        </a:rPr>
                        <a:t>Servicios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108</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0</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14158345"/>
                  </a:ext>
                </a:extLst>
              </a:tr>
              <a:tr h="300820">
                <a:tc>
                  <a:txBody>
                    <a:bodyPr/>
                    <a:lstStyle/>
                    <a:p>
                      <a:pPr algn="l" fontAlgn="b"/>
                      <a:r>
                        <a:rPr lang="es-MX" sz="2000" b="0" i="0" u="none" strike="noStrike">
                          <a:solidFill>
                            <a:srgbClr val="000000"/>
                          </a:solidFill>
                          <a:effectLst/>
                          <a:latin typeface="Calibri" panose="020F0502020204030204" pitchFamily="34" charset="0"/>
                        </a:rPr>
                        <a:t>TOTAL</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279</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1</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280</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B0F0"/>
                    </a:solidFill>
                  </a:tcPr>
                </a:tc>
                <a:extLst>
                  <a:ext uri="{0D108BD9-81ED-4DB2-BD59-A6C34878D82A}">
                    <a16:rowId xmlns:a16="http://schemas.microsoft.com/office/drawing/2014/main" val="2432660228"/>
                  </a:ext>
                </a:extLst>
              </a:tr>
              <a:tr h="300820">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014333913"/>
                  </a:ext>
                </a:extLst>
              </a:tr>
              <a:tr h="300820">
                <a:tc>
                  <a:txBody>
                    <a:bodyPr/>
                    <a:lstStyle/>
                    <a:p>
                      <a:pPr algn="ctr" fontAlgn="b"/>
                      <a:r>
                        <a:rPr lang="es-MX" sz="2000" b="1" i="0" u="none" strike="noStrike" dirty="0">
                          <a:solidFill>
                            <a:srgbClr val="FFFFFF"/>
                          </a:solidFill>
                          <a:effectLst/>
                          <a:latin typeface="Calibri" panose="020F0502020204030204" pitchFamily="34" charset="0"/>
                        </a:rPr>
                        <a:t>Hallazgos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s-MX" sz="2000" b="1" i="0" u="none" strike="noStrike" dirty="0">
                          <a:solidFill>
                            <a:srgbClr val="FFFFFF"/>
                          </a:solidFill>
                          <a:effectLst/>
                          <a:latin typeface="Calibri" panose="020F0502020204030204" pitchFamily="34" charset="0"/>
                        </a:rPr>
                        <a:t>Cerrados</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s-MX" sz="2000" b="1" i="0" u="none" strike="noStrike" dirty="0">
                          <a:solidFill>
                            <a:srgbClr val="FFFFFF"/>
                          </a:solidFill>
                          <a:effectLst/>
                          <a:latin typeface="Calibri" panose="020F0502020204030204" pitchFamily="34" charset="0"/>
                        </a:rPr>
                        <a:t>Abiertos</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s-MX" sz="2000" b="1" i="0" u="none" strike="noStrike">
                          <a:solidFill>
                            <a:srgbClr val="FFFFFF"/>
                          </a:solidFill>
                          <a:effectLst/>
                          <a:latin typeface="Calibri" panose="020F0502020204030204" pitchFamily="34" charset="0"/>
                        </a:rPr>
                        <a:t>.</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987532162"/>
                  </a:ext>
                </a:extLst>
              </a:tr>
              <a:tr h="300820">
                <a:tc>
                  <a:txBody>
                    <a:bodyPr/>
                    <a:lstStyle/>
                    <a:p>
                      <a:pPr algn="l" fontAlgn="b"/>
                      <a:r>
                        <a:rPr lang="es-MX" sz="2000" b="0" i="0" u="none" strike="noStrike">
                          <a:solidFill>
                            <a:srgbClr val="000000"/>
                          </a:solidFill>
                          <a:effectLst/>
                          <a:latin typeface="Calibri" panose="020F0502020204030204" pitchFamily="34" charset="0"/>
                        </a:rPr>
                        <a:t>Android</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35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3</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74643995"/>
                  </a:ext>
                </a:extLst>
              </a:tr>
              <a:tr h="300820">
                <a:tc>
                  <a:txBody>
                    <a:bodyPr/>
                    <a:lstStyle/>
                    <a:p>
                      <a:pPr algn="l" fontAlgn="b"/>
                      <a:r>
                        <a:rPr lang="es-MX" sz="2000" b="0" i="0" u="none" strike="noStrike">
                          <a:solidFill>
                            <a:srgbClr val="000000"/>
                          </a:solidFill>
                          <a:effectLst/>
                          <a:latin typeface="Calibri" panose="020F0502020204030204" pitchFamily="34" charset="0"/>
                        </a:rPr>
                        <a:t>IOS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a:solidFill>
                            <a:srgbClr val="000000"/>
                          </a:solidFill>
                          <a:effectLst/>
                          <a:latin typeface="Calibri" panose="020F0502020204030204" pitchFamily="34" charset="0"/>
                        </a:rPr>
                        <a:t>19</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a:solidFill>
                            <a:srgbClr val="000000"/>
                          </a:solidFill>
                          <a:effectLst/>
                          <a:latin typeface="Calibri" panose="020F0502020204030204" pitchFamily="34" charset="0"/>
                        </a:rPr>
                        <a:t>4</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11076062"/>
                  </a:ext>
                </a:extLst>
              </a:tr>
              <a:tr h="300820">
                <a:tc>
                  <a:txBody>
                    <a:bodyPr/>
                    <a:lstStyle/>
                    <a:p>
                      <a:pPr algn="l" fontAlgn="b"/>
                      <a:r>
                        <a:rPr lang="es-MX" sz="2000" b="0" i="0" u="none" strike="noStrike">
                          <a:solidFill>
                            <a:srgbClr val="000000"/>
                          </a:solidFill>
                          <a:effectLst/>
                          <a:latin typeface="Calibri" panose="020F0502020204030204" pitchFamily="34" charset="0"/>
                        </a:rPr>
                        <a:t>Servicios</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16</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s-MX" sz="2000" b="0" i="0" u="none" strike="noStrike">
                          <a:solidFill>
                            <a:srgbClr val="000000"/>
                          </a:solidFill>
                          <a:effectLst/>
                          <a:latin typeface="Calibri" panose="020F0502020204030204" pitchFamily="34" charset="0"/>
                        </a:rPr>
                        <a:t>0</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endParaRPr lang="es-MX" sz="2000" b="0" i="0" u="none" strike="noStrike" dirty="0">
                        <a:solidFill>
                          <a:srgbClr val="000000"/>
                        </a:solidFill>
                        <a:effectLst/>
                        <a:latin typeface="Calibri" panose="020F0502020204030204" pitchFamily="34" charset="0"/>
                      </a:endParaRP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41182617"/>
                  </a:ext>
                </a:extLst>
              </a:tr>
              <a:tr h="300820">
                <a:tc>
                  <a:txBody>
                    <a:bodyPr/>
                    <a:lstStyle/>
                    <a:p>
                      <a:pPr algn="l" fontAlgn="b"/>
                      <a:r>
                        <a:rPr lang="es-MX" sz="2000" b="0" i="0" u="none" strike="noStrike">
                          <a:solidFill>
                            <a:srgbClr val="000000"/>
                          </a:solidFill>
                          <a:effectLst/>
                          <a:latin typeface="Calibri" panose="020F0502020204030204" pitchFamily="34" charset="0"/>
                        </a:rPr>
                        <a:t>TOTAL</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70</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7</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s-MX" sz="2000" b="0" i="0" u="none" strike="noStrike" dirty="0">
                          <a:solidFill>
                            <a:srgbClr val="000000"/>
                          </a:solidFill>
                          <a:effectLst/>
                          <a:latin typeface="Calibri" panose="020F0502020204030204" pitchFamily="34" charset="0"/>
                        </a:rPr>
                        <a:t>77</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B0F0"/>
                    </a:solidFill>
                  </a:tcPr>
                </a:tc>
                <a:extLst>
                  <a:ext uri="{0D108BD9-81ED-4DB2-BD59-A6C34878D82A}">
                    <a16:rowId xmlns:a16="http://schemas.microsoft.com/office/drawing/2014/main" val="4239021260"/>
                  </a:ext>
                </a:extLst>
              </a:tr>
              <a:tr h="300820">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s-MX" sz="20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s-MX" sz="2000" b="0" i="0" u="none" strike="noStrike" dirty="0">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918932810"/>
                  </a:ext>
                </a:extLst>
              </a:tr>
              <a:tr h="890183">
                <a:tc gridSpan="4">
                  <a:txBody>
                    <a:bodyPr/>
                    <a:lstStyle/>
                    <a:p>
                      <a:pPr algn="ctr" fontAlgn="b"/>
                      <a:r>
                        <a:rPr lang="es-MX" sz="2000" b="0" i="0" u="none" strike="noStrike" dirty="0">
                          <a:solidFill>
                            <a:srgbClr val="000000"/>
                          </a:solidFill>
                          <a:effectLst/>
                          <a:latin typeface="Calibri" panose="020F0502020204030204" pitchFamily="34" charset="0"/>
                        </a:rPr>
                        <a:t>Se agregaron dos mejoras a las historias de usuario originales, siendo la funcionalidad de ver asistencias y obtener datos del usuario</a:t>
                      </a:r>
                    </a:p>
                  </a:txBody>
                  <a:tcPr marL="6350" marR="6350" marT="6350" marB="0" anchor="b">
                    <a:lnL>
                      <a:noFill/>
                    </a:lnL>
                    <a:lnR>
                      <a:noFill/>
                    </a:lnR>
                    <a:lnT>
                      <a:noFill/>
                    </a:lnT>
                    <a:lnB>
                      <a:noFill/>
                    </a:lnB>
                    <a:solidFill>
                      <a:srgbClr val="BDD7EE"/>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25390847"/>
                  </a:ext>
                </a:extLst>
              </a:tr>
            </a:tbl>
          </a:graphicData>
        </a:graphic>
      </p:graphicFrame>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04226"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4025"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55382"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18661"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82" name="TextBox 15">
            <a:extLst>
              <a:ext uri="{FF2B5EF4-FFF2-40B4-BE49-F238E27FC236}">
                <a16:creationId xmlns:a16="http://schemas.microsoft.com/office/drawing/2014/main" id="{04D931A7-EAAA-4DF2-8BF8-3780D95F1B68}"/>
              </a:ext>
            </a:extLst>
          </p:cNvPr>
          <p:cNvSpPr txBox="1"/>
          <p:nvPr/>
        </p:nvSpPr>
        <p:spPr>
          <a:xfrm>
            <a:off x="2571344" y="139592"/>
            <a:ext cx="6919664" cy="1107996"/>
          </a:xfrm>
          <a:prstGeom prst="rect">
            <a:avLst/>
          </a:prstGeom>
          <a:noFill/>
        </p:spPr>
        <p:txBody>
          <a:bodyPr wrap="square" rtlCol="0">
            <a:spAutoFit/>
          </a:bodyPr>
          <a:lstStyle/>
          <a:p>
            <a:pPr algn="ctr"/>
            <a:r>
              <a:rPr lang="es-MX" sz="6600" dirty="0">
                <a:solidFill>
                  <a:srgbClr val="FFC730"/>
                </a:solidFill>
                <a:latin typeface="Tw Cen MT" panose="020B0602020104020603" pitchFamily="34" charset="0"/>
              </a:rPr>
              <a:t>Funcionamiento</a:t>
            </a:r>
            <a:endParaRPr lang="es-MX" sz="7200" dirty="0">
              <a:solidFill>
                <a:srgbClr val="FFC730"/>
              </a:solidFill>
              <a:latin typeface="Tw Cen MT" panose="020B0602020104020603" pitchFamily="34" charset="0"/>
            </a:endParaRPr>
          </a:p>
        </p:txBody>
      </p:sp>
      <p:pic>
        <p:nvPicPr>
          <p:cNvPr id="2" name="appEmpresarialE4">
            <a:hlinkClick r:id="" action="ppaction://media"/>
            <a:extLst>
              <a:ext uri="{FF2B5EF4-FFF2-40B4-BE49-F238E27FC236}">
                <a16:creationId xmlns:a16="http://schemas.microsoft.com/office/drawing/2014/main" id="{B189F90F-B697-40D6-8D53-5F06961413C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686502" y="1387179"/>
            <a:ext cx="6745282" cy="5037679"/>
          </a:xfrm>
          <a:prstGeom prst="rect">
            <a:avLst/>
          </a:prstGeom>
        </p:spPr>
      </p:pic>
    </p:spTree>
    <p:extLst>
      <p:ext uri="{BB962C8B-B14F-4D97-AF65-F5344CB8AC3E}">
        <p14:creationId xmlns:p14="http://schemas.microsoft.com/office/powerpoint/2010/main" val="33982294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068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131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3" name="Título 31">
            <a:extLst>
              <a:ext uri="{FF2B5EF4-FFF2-40B4-BE49-F238E27FC236}">
                <a16:creationId xmlns:a16="http://schemas.microsoft.com/office/drawing/2014/main" id="{B101DF2D-466D-4222-8684-297EFEC23533}"/>
              </a:ext>
            </a:extLst>
          </p:cNvPr>
          <p:cNvSpPr txBox="1">
            <a:spLocks/>
          </p:cNvSpPr>
          <p:nvPr/>
        </p:nvSpPr>
        <p:spPr>
          <a:xfrm>
            <a:off x="2642188" y="186036"/>
            <a:ext cx="66421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6600" dirty="0">
                <a:solidFill>
                  <a:srgbClr val="FF0000"/>
                </a:solidFill>
                <a:latin typeface="Tw Cen MT" panose="020B0602020104020603" pitchFamily="34" charset="0"/>
              </a:rPr>
              <a:t>Arquitectura</a:t>
            </a:r>
          </a:p>
        </p:txBody>
      </p:sp>
      <p:pic>
        <p:nvPicPr>
          <p:cNvPr id="7" name="Imagen 6" descr="Captura de pantalla de un celular con letras&#10;&#10;Descripción generada automáticamente">
            <a:extLst>
              <a:ext uri="{FF2B5EF4-FFF2-40B4-BE49-F238E27FC236}">
                <a16:creationId xmlns:a16="http://schemas.microsoft.com/office/drawing/2014/main" id="{F978092A-C559-4058-84F7-B045A3207C4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94498" y="1532394"/>
            <a:ext cx="7387869" cy="4097827"/>
          </a:xfrm>
          <a:prstGeom prst="rect">
            <a:avLst/>
          </a:prstGeom>
        </p:spPr>
      </p:pic>
      <p:sp>
        <p:nvSpPr>
          <p:cNvPr id="2" name="Rectángulo 1">
            <a:extLst>
              <a:ext uri="{FF2B5EF4-FFF2-40B4-BE49-F238E27FC236}">
                <a16:creationId xmlns:a16="http://schemas.microsoft.com/office/drawing/2014/main" id="{5F25C5B9-2E72-4ED4-AB38-2D3E7FA4B3F3}"/>
              </a:ext>
            </a:extLst>
          </p:cNvPr>
          <p:cNvSpPr/>
          <p:nvPr/>
        </p:nvSpPr>
        <p:spPr>
          <a:xfrm>
            <a:off x="5435600" y="1511599"/>
            <a:ext cx="3759200" cy="165493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19685485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1893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E56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Equipo</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394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Contexto</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968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20389"/>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QA</a:t>
              </a:r>
              <a:endParaRPr lang="en-US" sz="36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a:solidFill>
                    <a:srgbClr val="F0EEF0"/>
                  </a:solidFill>
                  <a:latin typeface="Tw Cen MT" panose="020B0602020104020603" pitchFamily="34" charset="0"/>
                </a:rPr>
                <a:t>Servicios</a:t>
              </a:r>
              <a:endParaRPr lang="en-US" sz="36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131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Android</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iOS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16200000">
              <a:off x="-491912" y="3247473"/>
              <a:ext cx="530600" cy="530600"/>
            </a:xfrm>
            <a:prstGeom prst="rect">
              <a:avLst/>
            </a:prstGeom>
          </p:spPr>
        </p:pic>
      </p:grpSp>
      <p:sp>
        <p:nvSpPr>
          <p:cNvPr id="33" name="Título 31">
            <a:extLst>
              <a:ext uri="{FF2B5EF4-FFF2-40B4-BE49-F238E27FC236}">
                <a16:creationId xmlns:a16="http://schemas.microsoft.com/office/drawing/2014/main" id="{B101DF2D-466D-4222-8684-297EFEC23533}"/>
              </a:ext>
            </a:extLst>
          </p:cNvPr>
          <p:cNvSpPr txBox="1">
            <a:spLocks/>
          </p:cNvSpPr>
          <p:nvPr/>
        </p:nvSpPr>
        <p:spPr>
          <a:xfrm>
            <a:off x="2686135" y="186036"/>
            <a:ext cx="66421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600" dirty="0">
                <a:solidFill>
                  <a:srgbClr val="FF0000"/>
                </a:solidFill>
                <a:latin typeface="Tw Cen MT" panose="020B0602020104020603" pitchFamily="34" charset="0"/>
              </a:rPr>
              <a:t>Tecnologías usadas</a:t>
            </a:r>
          </a:p>
        </p:txBody>
      </p:sp>
      <p:pic>
        <p:nvPicPr>
          <p:cNvPr id="34" name="Imagen 33" descr="Imagen que contiene dibujo&#10;&#10;Descripción generada automáticamente">
            <a:extLst>
              <a:ext uri="{FF2B5EF4-FFF2-40B4-BE49-F238E27FC236}">
                <a16:creationId xmlns:a16="http://schemas.microsoft.com/office/drawing/2014/main" id="{9C29F203-4990-4C4D-9EAB-163F766870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6829" y="1420733"/>
            <a:ext cx="1842710" cy="18427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n 34" descr="Imagen que contiene dibujo&#10;&#10;Descripción generada automáticamente">
            <a:extLst>
              <a:ext uri="{FF2B5EF4-FFF2-40B4-BE49-F238E27FC236}">
                <a16:creationId xmlns:a16="http://schemas.microsoft.com/office/drawing/2014/main" id="{18762FA9-0D0C-4C57-B807-E532168B2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596" y="1467149"/>
            <a:ext cx="1931610" cy="19316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n 35" descr="Imagen que contiene dibujo&#10;&#10;Descripción generada automáticamente">
            <a:extLst>
              <a:ext uri="{FF2B5EF4-FFF2-40B4-BE49-F238E27FC236}">
                <a16:creationId xmlns:a16="http://schemas.microsoft.com/office/drawing/2014/main" id="{7890EA3C-6D94-4532-96FF-4122690BF7BB}"/>
              </a:ext>
            </a:extLst>
          </p:cNvPr>
          <p:cNvPicPr>
            <a:picLocks noChangeAspect="1"/>
          </p:cNvPicPr>
          <p:nvPr/>
        </p:nvPicPr>
        <p:blipFill rotWithShape="1">
          <a:blip r:embed="rId11">
            <a:extLst>
              <a:ext uri="{28A0092B-C50C-407E-A947-70E740481C1C}">
                <a14:useLocalDpi xmlns:a14="http://schemas.microsoft.com/office/drawing/2010/main" val="0"/>
              </a:ext>
            </a:extLst>
          </a:blip>
          <a:srcRect l="23286" r="22428"/>
          <a:stretch/>
        </p:blipFill>
        <p:spPr>
          <a:xfrm>
            <a:off x="2241830" y="4068191"/>
            <a:ext cx="1931610" cy="20393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Imagen 36">
            <a:extLst>
              <a:ext uri="{FF2B5EF4-FFF2-40B4-BE49-F238E27FC236}">
                <a16:creationId xmlns:a16="http://schemas.microsoft.com/office/drawing/2014/main" id="{57958E45-7917-406E-8391-7DEE07C560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84413" y="4094915"/>
            <a:ext cx="1937376" cy="19316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descr="Imagen que contiene dibujo&#10;&#10;Descripción generada automáticamente">
            <a:extLst>
              <a:ext uri="{FF2B5EF4-FFF2-40B4-BE49-F238E27FC236}">
                <a16:creationId xmlns:a16="http://schemas.microsoft.com/office/drawing/2014/main" id="{11161ACD-2D02-432C-8122-6A1E2B5BC1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4596" y="2432954"/>
            <a:ext cx="2273417" cy="2273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8557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ppt_w</p:attrName>
                                        </p:attrNameLst>
                                      </p:cBhvr>
                                      <p:tavLst>
                                        <p:tav tm="0" fmla="#ppt_w*sin(2.5*pi*$)">
                                          <p:val>
                                            <p:fltVal val="0"/>
                                          </p:val>
                                        </p:tav>
                                        <p:tav tm="100000">
                                          <p:val>
                                            <p:fltVal val="1"/>
                                          </p:val>
                                        </p:tav>
                                      </p:tavLst>
                                    </p:anim>
                                    <p:anim calcmode="lin" valueType="num">
                                      <p:cBhvr>
                                        <p:cTn id="15" dur="1000" fill="hold"/>
                                        <p:tgtEl>
                                          <p:spTgt spid="35"/>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45"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ppt_w</p:attrName>
                                        </p:attrNameLst>
                                      </p:cBhvr>
                                      <p:tavLst>
                                        <p:tav tm="0" fmla="#ppt_w*sin(2.5*pi*$)">
                                          <p:val>
                                            <p:fltVal val="0"/>
                                          </p:val>
                                        </p:tav>
                                        <p:tav tm="100000">
                                          <p:val>
                                            <p:fltVal val="1"/>
                                          </p:val>
                                        </p:tav>
                                      </p:tavLst>
                                    </p:anim>
                                    <p:anim calcmode="lin" valueType="num">
                                      <p:cBhvr>
                                        <p:cTn id="21" dur="1000" fill="hold"/>
                                        <p:tgtEl>
                                          <p:spTgt spid="34"/>
                                        </p:tgtEl>
                                        <p:attrNameLst>
                                          <p:attrName>ppt_h</p:attrName>
                                        </p:attrNameLst>
                                      </p:cBhvr>
                                      <p:tavLst>
                                        <p:tav tm="0">
                                          <p:val>
                                            <p:strVal val="#ppt_h"/>
                                          </p:val>
                                        </p:tav>
                                        <p:tav tm="100000">
                                          <p:val>
                                            <p:strVal val="#ppt_h"/>
                                          </p:val>
                                        </p:tav>
                                      </p:tavLst>
                                    </p:anim>
                                  </p:childTnLst>
                                </p:cTn>
                              </p:par>
                            </p:childTnLst>
                          </p:cTn>
                        </p:par>
                        <p:par>
                          <p:cTn id="22" fill="hold">
                            <p:stCondLst>
                              <p:cond delay="2500"/>
                            </p:stCondLst>
                            <p:childTnLst>
                              <p:par>
                                <p:cTn id="23" presetID="45"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ppt_w</p:attrName>
                                        </p:attrNameLst>
                                      </p:cBhvr>
                                      <p:tavLst>
                                        <p:tav tm="0" fmla="#ppt_w*sin(2.5*pi*$)">
                                          <p:val>
                                            <p:fltVal val="0"/>
                                          </p:val>
                                        </p:tav>
                                        <p:tav tm="100000">
                                          <p:val>
                                            <p:fltVal val="1"/>
                                          </p:val>
                                        </p:tav>
                                      </p:tavLst>
                                    </p:anim>
                                    <p:anim calcmode="lin" valueType="num">
                                      <p:cBhvr>
                                        <p:cTn id="27" dur="1000" fill="hold"/>
                                        <p:tgtEl>
                                          <p:spTgt spid="36"/>
                                        </p:tgtEl>
                                        <p:attrNameLst>
                                          <p:attrName>ppt_h</p:attrName>
                                        </p:attrNameLst>
                                      </p:cBhvr>
                                      <p:tavLst>
                                        <p:tav tm="0">
                                          <p:val>
                                            <p:strVal val="#ppt_h"/>
                                          </p:val>
                                        </p:tav>
                                        <p:tav tm="100000">
                                          <p:val>
                                            <p:strVal val="#ppt_h"/>
                                          </p:val>
                                        </p:tav>
                                      </p:tavLst>
                                    </p:anim>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ppt_w</p:attrName>
                                        </p:attrNameLst>
                                      </p:cBhvr>
                                      <p:tavLst>
                                        <p:tav tm="0" fmla="#ppt_w*sin(2.5*pi*$)">
                                          <p:val>
                                            <p:fltVal val="0"/>
                                          </p:val>
                                        </p:tav>
                                        <p:tav tm="100000">
                                          <p:val>
                                            <p:fltVal val="1"/>
                                          </p:val>
                                        </p:tav>
                                      </p:tavLst>
                                    </p:anim>
                                    <p:anim calcmode="lin" valueType="num">
                                      <p:cBhvr>
                                        <p:cTn id="33" dur="1000" fill="hold"/>
                                        <p:tgtEl>
                                          <p:spTgt spid="37"/>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45"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anim calcmode="lin" valueType="num">
                                      <p:cBhvr>
                                        <p:cTn id="38" dur="2000" fill="hold"/>
                                        <p:tgtEl>
                                          <p:spTgt spid="5"/>
                                        </p:tgtEl>
                                        <p:attrNameLst>
                                          <p:attrName>ppt_w</p:attrName>
                                        </p:attrNameLst>
                                      </p:cBhvr>
                                      <p:tavLst>
                                        <p:tav tm="0" fmla="#ppt_w*sin(2.5*pi*$)">
                                          <p:val>
                                            <p:fltVal val="0"/>
                                          </p:val>
                                        </p:tav>
                                        <p:tav tm="100000">
                                          <p:val>
                                            <p:fltVal val="1"/>
                                          </p:val>
                                        </p:tav>
                                      </p:tavLst>
                                    </p:anim>
                                    <p:anim calcmode="lin" valueType="num">
                                      <p:cBhvr>
                                        <p:cTn id="3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491</Words>
  <Application>Microsoft Office PowerPoint</Application>
  <PresentationFormat>Panorámica</PresentationFormat>
  <Paragraphs>196</Paragraphs>
  <Slides>17</Slides>
  <Notes>6</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Tw Cen MT</vt:lpstr>
      <vt:lpstr>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Daniel López</cp:lastModifiedBy>
  <cp:revision>99</cp:revision>
  <dcterms:created xsi:type="dcterms:W3CDTF">2017-01-05T13:17:27Z</dcterms:created>
  <dcterms:modified xsi:type="dcterms:W3CDTF">2020-01-23T03:07:46Z</dcterms:modified>
</cp:coreProperties>
</file>